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4"/>
    <p:sldMasterId id="2147483653" r:id="rId5"/>
  </p:sldMasterIdLst>
  <p:notesMasterIdLst>
    <p:notesMasterId r:id="rId28"/>
  </p:notesMasterIdLst>
  <p:sldIdLst>
    <p:sldId id="257" r:id="rId6"/>
    <p:sldId id="686" r:id="rId7"/>
    <p:sldId id="674" r:id="rId8"/>
    <p:sldId id="687" r:id="rId9"/>
    <p:sldId id="450" r:id="rId10"/>
    <p:sldId id="662" r:id="rId11"/>
    <p:sldId id="663" r:id="rId12"/>
    <p:sldId id="677" r:id="rId13"/>
    <p:sldId id="665" r:id="rId14"/>
    <p:sldId id="689" r:id="rId15"/>
    <p:sldId id="666" r:id="rId16"/>
    <p:sldId id="667" r:id="rId17"/>
    <p:sldId id="678" r:id="rId18"/>
    <p:sldId id="675" r:id="rId19"/>
    <p:sldId id="680" r:id="rId20"/>
    <p:sldId id="668" r:id="rId21"/>
    <p:sldId id="670" r:id="rId22"/>
    <p:sldId id="671" r:id="rId23"/>
    <p:sldId id="682" r:id="rId24"/>
    <p:sldId id="672" r:id="rId25"/>
    <p:sldId id="684" r:id="rId26"/>
    <p:sldId id="685" r:id="rId2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th Keehn" initials="B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5"/>
    <p:restoredTop sz="87202" autoAdjust="0"/>
  </p:normalViewPr>
  <p:slideViewPr>
    <p:cSldViewPr>
      <p:cViewPr varScale="1">
        <p:scale>
          <a:sx n="96" d="100"/>
          <a:sy n="96" d="100"/>
        </p:scale>
        <p:origin x="1368" y="176"/>
      </p:cViewPr>
      <p:guideLst>
        <p:guide orient="horz" pos="2160"/>
        <p:guide pos="2880"/>
      </p:guideLst>
    </p:cSldViewPr>
  </p:slideViewPr>
  <p:outlineViewPr>
    <p:cViewPr>
      <p:scale>
        <a:sx n="33" d="100"/>
        <a:sy n="33" d="100"/>
      </p:scale>
      <p:origin x="0" y="54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1229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5124"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1229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1229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4FC8E043-22A8-1E4D-AA76-7CFE5802A769}" type="slidenum">
              <a:rPr lang="en-US"/>
              <a:pPr>
                <a:defRPr/>
              </a:pPr>
              <a:t>‹#›</a:t>
            </a:fld>
            <a:endParaRPr lang="en-US"/>
          </a:p>
        </p:txBody>
      </p:sp>
    </p:spTree>
    <p:extLst>
      <p:ext uri="{BB962C8B-B14F-4D97-AF65-F5344CB8AC3E}">
        <p14:creationId xmlns:p14="http://schemas.microsoft.com/office/powerpoint/2010/main" val="907681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1pPr>
    <a:lvl2pPr marL="4572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2pPr>
    <a:lvl3pPr marL="9144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3pPr>
    <a:lvl4pPr marL="13716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4pPr>
    <a:lvl5pPr marL="18288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E3DC40F-7810-C149-A9B5-B07C8A70821E}" type="slidenum">
              <a:rPr lang="en-US" sz="1200"/>
              <a:pPr/>
              <a:t>1</a:t>
            </a:fld>
            <a:endParaRPr lang="en-US" sz="1200"/>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dirty="0">
              <a:latin typeface="Arial" charset="0"/>
              <a:ea typeface="ヒラギノ角ゴ Pro W3" charset="0"/>
              <a:cs typeface="ヒラギノ角ゴ Pro W3" charset="0"/>
            </a:endParaRPr>
          </a:p>
        </p:txBody>
      </p:sp>
    </p:spTree>
    <p:extLst>
      <p:ext uri="{BB962C8B-B14F-4D97-AF65-F5344CB8AC3E}">
        <p14:creationId xmlns:p14="http://schemas.microsoft.com/office/powerpoint/2010/main" val="1752646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Goes with section 3.2 </a:t>
            </a:r>
            <a:endParaRPr lang="en-US" dirty="0"/>
          </a:p>
          <a:p>
            <a:endParaRPr lang="en-US" dirty="0"/>
          </a:p>
          <a:p>
            <a:r>
              <a:rPr lang="en-US" dirty="0"/>
              <a:t>Image from copyright</a:t>
            </a:r>
            <a:r>
              <a:rPr lang="en-US" baseline="0" dirty="0"/>
              <a:t> free images: https://</a:t>
            </a:r>
            <a:r>
              <a:rPr lang="en-US" baseline="0" dirty="0" err="1"/>
              <a:t>www.wpclipart.com</a:t>
            </a:r>
            <a:r>
              <a:rPr lang="en-US" baseline="0" dirty="0"/>
              <a:t>/people/</a:t>
            </a:r>
            <a:r>
              <a:rPr lang="en-US" baseline="0" dirty="0" err="1"/>
              <a:t>bodypart</a:t>
            </a:r>
            <a:r>
              <a:rPr lang="en-US" baseline="0" dirty="0"/>
              <a:t>/</a:t>
            </a:r>
            <a:r>
              <a:rPr lang="en-US" baseline="0" dirty="0" err="1"/>
              <a:t>ear.jpg</a:t>
            </a:r>
            <a:endParaRPr lang="en-US" baseline="0" dirty="0"/>
          </a:p>
          <a:p>
            <a:endParaRPr lang="en-US" baseline="0"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13</a:t>
            </a:fld>
            <a:endParaRPr lang="en-US"/>
          </a:p>
        </p:txBody>
      </p:sp>
    </p:spTree>
    <p:extLst>
      <p:ext uri="{BB962C8B-B14F-4D97-AF65-F5344CB8AC3E}">
        <p14:creationId xmlns:p14="http://schemas.microsoft.com/office/powerpoint/2010/main" val="5865956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3.1 </a:t>
            </a:r>
          </a:p>
          <a:p>
            <a:endParaRPr lang="en-US" dirty="0"/>
          </a:p>
          <a:p>
            <a:r>
              <a:rPr lang="en-US" dirty="0"/>
              <a:t>Pictures</a:t>
            </a:r>
            <a:r>
              <a:rPr lang="en-US" baseline="0" dirty="0"/>
              <a:t> from Microsoft clipart.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14</a:t>
            </a:fld>
            <a:endParaRPr lang="en-US"/>
          </a:p>
        </p:txBody>
      </p:sp>
    </p:spTree>
    <p:extLst>
      <p:ext uri="{BB962C8B-B14F-4D97-AF65-F5344CB8AC3E}">
        <p14:creationId xmlns:p14="http://schemas.microsoft.com/office/powerpoint/2010/main" val="26982169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3.3</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15</a:t>
            </a:fld>
            <a:endParaRPr lang="en-US"/>
          </a:p>
        </p:txBody>
      </p:sp>
    </p:spTree>
    <p:extLst>
      <p:ext uri="{BB962C8B-B14F-4D97-AF65-F5344CB8AC3E}">
        <p14:creationId xmlns:p14="http://schemas.microsoft.com/office/powerpoint/2010/main" val="3758980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3.3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16</a:t>
            </a:fld>
            <a:endParaRPr lang="en-US"/>
          </a:p>
        </p:txBody>
      </p:sp>
    </p:spTree>
    <p:extLst>
      <p:ext uri="{BB962C8B-B14F-4D97-AF65-F5344CB8AC3E}">
        <p14:creationId xmlns:p14="http://schemas.microsoft.com/office/powerpoint/2010/main" val="29595038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3.3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17</a:t>
            </a:fld>
            <a:endParaRPr lang="en-US"/>
          </a:p>
        </p:txBody>
      </p:sp>
    </p:spTree>
    <p:extLst>
      <p:ext uri="{BB962C8B-B14F-4D97-AF65-F5344CB8AC3E}">
        <p14:creationId xmlns:p14="http://schemas.microsoft.com/office/powerpoint/2010/main" val="2133730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18</a:t>
            </a:fld>
            <a:endParaRPr lang="en-US"/>
          </a:p>
        </p:txBody>
      </p:sp>
    </p:spTree>
    <p:extLst>
      <p:ext uri="{BB962C8B-B14F-4D97-AF65-F5344CB8AC3E}">
        <p14:creationId xmlns:p14="http://schemas.microsoft.com/office/powerpoint/2010/main" val="20458862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3.3, follow along in manual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19</a:t>
            </a:fld>
            <a:endParaRPr lang="en-US"/>
          </a:p>
        </p:txBody>
      </p:sp>
    </p:spTree>
    <p:extLst>
      <p:ext uri="{BB962C8B-B14F-4D97-AF65-F5344CB8AC3E}">
        <p14:creationId xmlns:p14="http://schemas.microsoft.com/office/powerpoint/2010/main" val="29702215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20</a:t>
            </a:fld>
            <a:endParaRPr lang="en-US"/>
          </a:p>
        </p:txBody>
      </p:sp>
    </p:spTree>
    <p:extLst>
      <p:ext uri="{BB962C8B-B14F-4D97-AF65-F5344CB8AC3E}">
        <p14:creationId xmlns:p14="http://schemas.microsoft.com/office/powerpoint/2010/main" val="375974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a:t>
            </a:r>
            <a:r>
              <a:rPr lang="en-US" baseline="0" dirty="0"/>
              <a:t> 1.7</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21</a:t>
            </a:fld>
            <a:endParaRPr lang="en-US"/>
          </a:p>
        </p:txBody>
      </p:sp>
    </p:spTree>
    <p:extLst>
      <p:ext uri="{BB962C8B-B14F-4D97-AF65-F5344CB8AC3E}">
        <p14:creationId xmlns:p14="http://schemas.microsoft.com/office/powerpoint/2010/main" val="39786161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22</a:t>
            </a:fld>
            <a:endParaRPr lang="en-US"/>
          </a:p>
        </p:txBody>
      </p:sp>
    </p:spTree>
    <p:extLst>
      <p:ext uri="{BB962C8B-B14F-4D97-AF65-F5344CB8AC3E}">
        <p14:creationId xmlns:p14="http://schemas.microsoft.com/office/powerpoint/2010/main" val="3635945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3.1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a:t>
            </a:fld>
            <a:endParaRPr lang="en-US"/>
          </a:p>
        </p:txBody>
      </p:sp>
    </p:spTree>
    <p:extLst>
      <p:ext uri="{BB962C8B-B14F-4D97-AF65-F5344CB8AC3E}">
        <p14:creationId xmlns:p14="http://schemas.microsoft.com/office/powerpoint/2010/main" val="1722010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defTabSz="457200" eaLnBrk="1" fontAlgn="auto" hangingPunct="1">
              <a:spcBef>
                <a:spcPts val="0"/>
              </a:spcBef>
              <a:spcAft>
                <a:spcPts val="0"/>
              </a:spcAft>
              <a:defRPr/>
            </a:pPr>
            <a:r>
              <a:rPr lang="en-US" u="sng" dirty="0">
                <a:latin typeface="+mn-lt"/>
                <a:ea typeface="+mn-ea"/>
                <a:cs typeface="+mn-cs"/>
              </a:rPr>
              <a:t>This goes with section 3.2 </a:t>
            </a:r>
          </a:p>
          <a:p>
            <a:pPr defTabSz="457200" eaLnBrk="1" fontAlgn="auto" hangingPunct="1">
              <a:spcBef>
                <a:spcPts val="0"/>
              </a:spcBef>
              <a:spcAft>
                <a:spcPts val="0"/>
              </a:spcAft>
              <a:defRPr/>
            </a:pPr>
            <a:endParaRPr lang="en-US" u="sng" dirty="0">
              <a:latin typeface="+mn-lt"/>
              <a:ea typeface="+mn-ea"/>
              <a:cs typeface="+mn-cs"/>
            </a:endParaRPr>
          </a:p>
          <a:p>
            <a:pPr defTabSz="457200" eaLnBrk="1" fontAlgn="auto" hangingPunct="1">
              <a:spcBef>
                <a:spcPts val="0"/>
              </a:spcBef>
              <a:spcAft>
                <a:spcPts val="0"/>
              </a:spcAft>
              <a:defRPr/>
            </a:pPr>
            <a:r>
              <a:rPr lang="en-US" u="sng" dirty="0">
                <a:latin typeface="+mn-lt"/>
                <a:ea typeface="+mn-ea"/>
                <a:cs typeface="+mn-cs"/>
              </a:rPr>
              <a:t>Analyze the activity</a:t>
            </a:r>
            <a:r>
              <a:rPr lang="en-US" dirty="0">
                <a:latin typeface="+mn-lt"/>
                <a:ea typeface="+mn-ea"/>
                <a:cs typeface="+mn-cs"/>
              </a:rPr>
              <a:t> through dialogue and participation with parents. Children have strong feelings that will mark the rest of their lives. As children we build memories through experiences and feelings that, many times, adults do not realize because they are not empathetic. We wanted our parents to understand our feelings when we were children. Our children are in the same situation that we lived many years ago. Our children need us to be empathetic, to understand and feel their feelings, so we, as parents, can respond to those feelings and needs as human beings, growing, discovering, feeling sadness and happiness, pain and pleasure, hunger and tiredness, need of friendship, love, attention and nurturing, peace and joy.</a:t>
            </a:r>
          </a:p>
          <a:p>
            <a:pPr>
              <a:defRPr/>
            </a:pPr>
            <a:endParaRPr lang="en-US" dirty="0"/>
          </a:p>
        </p:txBody>
      </p:sp>
      <p:sp>
        <p:nvSpPr>
          <p:cNvPr id="11059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5F7D9974-7988-F947-8C90-8E9864263D14}" type="slidenum">
              <a:rPr lang="en-US" sz="1200"/>
              <a:pPr/>
              <a:t>5</a:t>
            </a:fld>
            <a:endParaRPr lang="en-US" sz="1200"/>
          </a:p>
        </p:txBody>
      </p:sp>
    </p:spTree>
    <p:extLst>
      <p:ext uri="{BB962C8B-B14F-4D97-AF65-F5344CB8AC3E}">
        <p14:creationId xmlns:p14="http://schemas.microsoft.com/office/powerpoint/2010/main" val="2055800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Slide Image Placeholder 1"/>
          <p:cNvSpPr>
            <a:spLocks noGrp="1" noRot="1" noChangeAspect="1"/>
          </p:cNvSpPr>
          <p:nvPr>
            <p:ph type="sldImg"/>
          </p:nvPr>
        </p:nvSpPr>
        <p:spPr>
          <a:ln/>
        </p:spPr>
      </p:sp>
      <p:sp>
        <p:nvSpPr>
          <p:cNvPr id="11264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Arial" charset="0"/>
              <a:ea typeface="ヒラギノ角ゴ Pro W3" charset="0"/>
              <a:cs typeface="ヒラギノ角ゴ Pro W3" charset="0"/>
            </a:endParaRPr>
          </a:p>
        </p:txBody>
      </p:sp>
      <p:sp>
        <p:nvSpPr>
          <p:cNvPr id="11264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44FF6E6-C2CE-564C-905D-DDDF13BA5E40}" type="slidenum">
              <a:rPr lang="en-US" sz="1200"/>
              <a:pPr/>
              <a:t>6</a:t>
            </a:fld>
            <a:endParaRPr lang="en-US" sz="1200"/>
          </a:p>
        </p:txBody>
      </p:sp>
    </p:spTree>
    <p:extLst>
      <p:ext uri="{BB962C8B-B14F-4D97-AF65-F5344CB8AC3E}">
        <p14:creationId xmlns:p14="http://schemas.microsoft.com/office/powerpoint/2010/main" val="604678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a:defRPr/>
            </a:pPr>
            <a:r>
              <a:rPr lang="en-US" dirty="0">
                <a:latin typeface="Arial" charset="0"/>
                <a:ea typeface="MS PGothic" charset="0"/>
              </a:rPr>
              <a:t>Goes with section 3.2</a:t>
            </a:r>
            <a:r>
              <a:rPr lang="en-US" baseline="0" dirty="0">
                <a:latin typeface="Arial" charset="0"/>
                <a:ea typeface="MS PGothic" charset="0"/>
              </a:rPr>
              <a:t> </a:t>
            </a:r>
          </a:p>
          <a:p>
            <a:pPr>
              <a:defRPr/>
            </a:pPr>
            <a:endParaRPr lang="en-US" baseline="0" dirty="0">
              <a:latin typeface="Arial" charset="0"/>
              <a:ea typeface="MS PGothic" charset="0"/>
            </a:endParaRPr>
          </a:p>
          <a:p>
            <a:pPr>
              <a:defRPr/>
            </a:pPr>
            <a:endParaRPr lang="en-US" dirty="0"/>
          </a:p>
        </p:txBody>
      </p:sp>
      <p:sp>
        <p:nvSpPr>
          <p:cNvPr id="11469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F110402-E28A-A74B-B9DF-EF4B3D8311A7}" type="slidenum">
              <a:rPr lang="en-US" sz="1200"/>
              <a:pPr/>
              <a:t>7</a:t>
            </a:fld>
            <a:endParaRPr lang="en-US" sz="1200"/>
          </a:p>
        </p:txBody>
      </p:sp>
    </p:spTree>
    <p:extLst>
      <p:ext uri="{BB962C8B-B14F-4D97-AF65-F5344CB8AC3E}">
        <p14:creationId xmlns:p14="http://schemas.microsoft.com/office/powerpoint/2010/main" val="9455202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latin typeface="Arial" charset="0"/>
                <a:ea typeface="MS PGothic" charset="0"/>
              </a:rPr>
              <a:t>Goes with section 3.2</a:t>
            </a:r>
            <a:r>
              <a:rPr lang="en-US" baseline="0" dirty="0">
                <a:latin typeface="Arial" charset="0"/>
                <a:ea typeface="MS PGothic" charset="0"/>
              </a:rPr>
              <a:t> </a:t>
            </a:r>
          </a:p>
          <a:p>
            <a:pPr>
              <a:defRPr/>
            </a:pPr>
            <a:endParaRPr lang="en-US" baseline="0" dirty="0">
              <a:latin typeface="Arial" charset="0"/>
              <a:ea typeface="MS PGothic" charset="0"/>
            </a:endParaRPr>
          </a:p>
          <a:p>
            <a:pPr>
              <a:defRPr/>
            </a:pPr>
            <a:r>
              <a:rPr lang="en-US" dirty="0">
                <a:latin typeface="Arial" charset="0"/>
                <a:ea typeface="MS PGothic" charset="0"/>
              </a:rPr>
              <a:t>Stages of Empathy Development:</a:t>
            </a:r>
          </a:p>
          <a:p>
            <a:pPr>
              <a:defRPr/>
            </a:pPr>
            <a:endParaRPr lang="en-US" dirty="0">
              <a:latin typeface="Arial" charset="0"/>
              <a:ea typeface="MS PGothic" charset="0"/>
            </a:endParaRPr>
          </a:p>
          <a:p>
            <a:pPr marL="112713" indent="-3175">
              <a:defRPr/>
            </a:pPr>
            <a:r>
              <a:rPr lang="en-US" b="1" dirty="0">
                <a:solidFill>
                  <a:schemeClr val="accent1">
                    <a:lumMod val="75000"/>
                  </a:schemeClr>
                </a:solidFill>
              </a:rPr>
              <a:t>A</a:t>
            </a:r>
            <a:r>
              <a:rPr lang="en-US" b="1" baseline="0" dirty="0">
                <a:solidFill>
                  <a:schemeClr val="accent1">
                    <a:lumMod val="75000"/>
                  </a:schemeClr>
                </a:solidFill>
              </a:rPr>
              <a:t> </a:t>
            </a:r>
            <a:r>
              <a:rPr lang="en-US" b="1" dirty="0">
                <a:solidFill>
                  <a:schemeClr val="accent1">
                    <a:lumMod val="75000"/>
                  </a:schemeClr>
                </a:solidFill>
              </a:rPr>
              <a:t>1-year-old child feels distress when another child falls or cries.</a:t>
            </a:r>
          </a:p>
          <a:p>
            <a:pPr marL="112713" indent="-3175">
              <a:defRPr/>
            </a:pPr>
            <a:endParaRPr lang="en-US" b="1" dirty="0">
              <a:solidFill>
                <a:schemeClr val="accent1">
                  <a:lumMod val="75000"/>
                </a:schemeClr>
              </a:solidFill>
            </a:endParaRPr>
          </a:p>
          <a:p>
            <a:pPr marL="112713" indent="-3175">
              <a:defRPr/>
            </a:pPr>
            <a:r>
              <a:rPr lang="en-US" b="1" dirty="0">
                <a:solidFill>
                  <a:schemeClr val="accent1">
                    <a:lumMod val="75000"/>
                  </a:schemeClr>
                </a:solidFill>
              </a:rPr>
              <a:t>A 2-year-old</a:t>
            </a:r>
            <a:r>
              <a:rPr lang="en-US" b="1" baseline="0" dirty="0">
                <a:solidFill>
                  <a:schemeClr val="accent1">
                    <a:lumMod val="75000"/>
                  </a:schemeClr>
                </a:solidFill>
              </a:rPr>
              <a:t> child </a:t>
            </a:r>
            <a:r>
              <a:rPr lang="en-US" b="1" dirty="0">
                <a:solidFill>
                  <a:schemeClr val="accent1">
                    <a:lumMod val="75000"/>
                  </a:schemeClr>
                </a:solidFill>
              </a:rPr>
              <a:t>becomes more aware that they are distinct from others and may even try to soothe another child in distress.</a:t>
            </a:r>
          </a:p>
          <a:p>
            <a:pPr marL="112713" indent="-3175">
              <a:defRPr/>
            </a:pPr>
            <a:endParaRPr lang="en-US" b="1" dirty="0">
              <a:solidFill>
                <a:schemeClr val="accent1">
                  <a:lumMod val="75000"/>
                </a:schemeClr>
              </a:solidFill>
            </a:endParaRPr>
          </a:p>
          <a:p>
            <a:pPr marL="112713" indent="-3175">
              <a:defRPr/>
            </a:pPr>
            <a:r>
              <a:rPr lang="en-US" b="1" dirty="0">
                <a:solidFill>
                  <a:schemeClr val="accent1">
                    <a:lumMod val="75000"/>
                  </a:schemeClr>
                </a:solidFill>
              </a:rPr>
              <a:t>In</a:t>
            </a:r>
            <a:r>
              <a:rPr lang="en-US" b="1" baseline="0" dirty="0">
                <a:solidFill>
                  <a:schemeClr val="accent1">
                    <a:lumMod val="75000"/>
                  </a:schemeClr>
                </a:solidFill>
              </a:rPr>
              <a:t> l</a:t>
            </a:r>
            <a:r>
              <a:rPr lang="en-US" b="1" dirty="0">
                <a:solidFill>
                  <a:schemeClr val="accent1">
                    <a:lumMod val="75000"/>
                  </a:schemeClr>
                </a:solidFill>
              </a:rPr>
              <a:t>ate childhood, children can understand the feelings</a:t>
            </a:r>
            <a:r>
              <a:rPr lang="en-US" b="1" baseline="0" dirty="0">
                <a:solidFill>
                  <a:schemeClr val="accent1">
                    <a:lumMod val="75000"/>
                  </a:schemeClr>
                </a:solidFill>
              </a:rPr>
              <a:t> of another person when he or she tells a story about a prior experience.</a:t>
            </a:r>
            <a:endParaRPr lang="en-US" b="1" dirty="0">
              <a:solidFill>
                <a:schemeClr val="accent1">
                  <a:lumMod val="75000"/>
                </a:schemeClr>
              </a:solidFill>
            </a:endParaRPr>
          </a:p>
          <a:p>
            <a:pPr>
              <a:defRPr/>
            </a:pPr>
            <a:endParaRPr lang="en-US" baseline="0" dirty="0">
              <a:latin typeface="Arial" charset="0"/>
              <a:ea typeface="MS PGothic" charset="0"/>
            </a:endParaRP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8</a:t>
            </a:fld>
            <a:endParaRPr lang="en-US"/>
          </a:p>
        </p:txBody>
      </p:sp>
    </p:spTree>
    <p:extLst>
      <p:ext uri="{BB962C8B-B14F-4D97-AF65-F5344CB8AC3E}">
        <p14:creationId xmlns:p14="http://schemas.microsoft.com/office/powerpoint/2010/main" val="1579860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p:cNvSpPr>
          <p:nvPr>
            <p:ph type="sldImg"/>
          </p:nvPr>
        </p:nvSpPr>
        <p:spPr>
          <a:ln/>
        </p:spPr>
      </p:sp>
      <p:sp>
        <p:nvSpPr>
          <p:cNvPr id="11776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latin typeface="Arial" charset="0"/>
                <a:ea typeface="ヒラギノ角ゴ Pro W3" charset="0"/>
                <a:cs typeface="ヒラギノ角ゴ Pro W3" charset="0"/>
              </a:rPr>
              <a:t>Goes with section 3.2 </a:t>
            </a:r>
          </a:p>
        </p:txBody>
      </p:sp>
      <p:sp>
        <p:nvSpPr>
          <p:cNvPr id="11776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132C6E0-4F77-9F4D-8AFC-0EDEF207A3E2}" type="slidenum">
              <a:rPr lang="en-US" sz="1200"/>
              <a:pPr/>
              <a:t>9</a:t>
            </a:fld>
            <a:endParaRPr lang="en-US" sz="1200"/>
          </a:p>
        </p:txBody>
      </p:sp>
    </p:spTree>
    <p:extLst>
      <p:ext uri="{BB962C8B-B14F-4D97-AF65-F5344CB8AC3E}">
        <p14:creationId xmlns:p14="http://schemas.microsoft.com/office/powerpoint/2010/main" val="304850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3.2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11</a:t>
            </a:fld>
            <a:endParaRPr lang="en-US"/>
          </a:p>
        </p:txBody>
      </p:sp>
    </p:spTree>
    <p:extLst>
      <p:ext uri="{BB962C8B-B14F-4D97-AF65-F5344CB8AC3E}">
        <p14:creationId xmlns:p14="http://schemas.microsoft.com/office/powerpoint/2010/main" val="2108601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3.2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12</a:t>
            </a:fld>
            <a:endParaRPr lang="en-US"/>
          </a:p>
        </p:txBody>
      </p:sp>
    </p:spTree>
    <p:extLst>
      <p:ext uri="{BB962C8B-B14F-4D97-AF65-F5344CB8AC3E}">
        <p14:creationId xmlns:p14="http://schemas.microsoft.com/office/powerpoint/2010/main" val="3735616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13451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lstStyle/>
          <a:p>
            <a:r>
              <a:rPr lang="en-US" dirty="0"/>
              <a:t>Click to edit Master title style</a:t>
            </a:r>
          </a:p>
        </p:txBody>
      </p:sp>
      <p:sp>
        <p:nvSpPr>
          <p:cNvPr id="6" name="Content Placeholder 2"/>
          <p:cNvSpPr>
            <a:spLocks noGrp="1"/>
          </p:cNvSpPr>
          <p:nvPr>
            <p:ph sz="half" idx="1"/>
          </p:nvPr>
        </p:nvSpPr>
        <p:spPr>
          <a:xfrm>
            <a:off x="457200" y="2057400"/>
            <a:ext cx="4038600" cy="3124200"/>
          </a:xfrm>
        </p:spPr>
        <p:txBody>
          <a:bodyPr/>
          <a:lstStyle>
            <a:lvl1pPr marL="0" indent="0">
              <a:defRPr sz="2800"/>
            </a:lvl1pPr>
            <a:lvl2pPr>
              <a:defRPr sz="24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sz="half" idx="10"/>
          </p:nvPr>
        </p:nvSpPr>
        <p:spPr>
          <a:xfrm>
            <a:off x="4648200" y="2057400"/>
            <a:ext cx="4038600" cy="3124200"/>
          </a:xfrm>
        </p:spPr>
        <p:txBody>
          <a:bodyPr/>
          <a:lstStyle>
            <a:lvl1pPr marL="0" indent="0">
              <a:defRPr sz="2800"/>
            </a:lvl1pPr>
            <a:lvl2pPr>
              <a:defRPr sz="24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87682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0517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040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Title 1"/>
          <p:cNvSpPr>
            <a:spLocks noGrp="1"/>
          </p:cNvSpPr>
          <p:nvPr>
            <p:ph type="title"/>
          </p:nvPr>
        </p:nvSpPr>
        <p:spPr>
          <a:xfrm>
            <a:off x="457200" y="914400"/>
            <a:ext cx="3008313" cy="1162050"/>
          </a:xfrm>
        </p:spPr>
        <p:txBody>
          <a:bodyPr/>
          <a:lstStyle>
            <a:lvl1pPr algn="l">
              <a:defRPr sz="2800" b="1"/>
            </a:lvl1pPr>
          </a:lstStyle>
          <a:p>
            <a:r>
              <a:rPr lang="en-US" dirty="0"/>
              <a:t>Click to edit Master title style</a:t>
            </a:r>
          </a:p>
        </p:txBody>
      </p:sp>
      <p:sp>
        <p:nvSpPr>
          <p:cNvPr id="9" name="Content Placeholder 2"/>
          <p:cNvSpPr>
            <a:spLocks noGrp="1"/>
          </p:cNvSpPr>
          <p:nvPr>
            <p:ph idx="1"/>
          </p:nvPr>
        </p:nvSpPr>
        <p:spPr>
          <a:xfrm>
            <a:off x="3575050" y="914400"/>
            <a:ext cx="5111750" cy="5211763"/>
          </a:xfrm>
        </p:spPr>
        <p:txBody>
          <a:bodyPr/>
          <a:lstStyle>
            <a:lvl1pPr>
              <a:defRPr sz="2800"/>
            </a:lvl1pPr>
            <a:lvl2pPr>
              <a:defRPr sz="2800"/>
            </a:lvl2pPr>
            <a:lvl3pPr>
              <a:defRPr sz="2400"/>
            </a:lvl3pPr>
            <a:lvl4pPr>
              <a:defRPr sz="20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3"/>
          <p:cNvSpPr>
            <a:spLocks noGrp="1"/>
          </p:cNvSpPr>
          <p:nvPr>
            <p:ph type="body" sz="half" idx="2"/>
          </p:nvPr>
        </p:nvSpPr>
        <p:spPr>
          <a:xfrm>
            <a:off x="457200" y="2057400"/>
            <a:ext cx="3008313" cy="40687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2027172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914400"/>
            <a:ext cx="5486400" cy="4114800"/>
          </a:xfr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019800" y="914400"/>
            <a:ext cx="2667000" cy="4114800"/>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406361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1561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999">
            <a:alpha val="48000"/>
          </a:srgbClr>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57200" y="914400"/>
            <a:ext cx="8305800" cy="12192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4"/>
          <p:cNvSpPr>
            <a:spLocks noGrp="1" noChangeArrowheads="1"/>
          </p:cNvSpPr>
          <p:nvPr>
            <p:ph type="body" idx="1"/>
          </p:nvPr>
        </p:nvSpPr>
        <p:spPr bwMode="auto">
          <a:xfrm>
            <a:off x="457200" y="2133600"/>
            <a:ext cx="8305800" cy="34290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3"/>
          <p:cNvSpPr>
            <a:spLocks noChangeArrowheads="1"/>
          </p:cNvSpPr>
          <p:nvPr userDrawn="1"/>
        </p:nvSpPr>
        <p:spPr bwMode="auto">
          <a:xfrm>
            <a:off x="228600" y="5715000"/>
            <a:ext cx="8686800" cy="914400"/>
          </a:xfrm>
          <a:prstGeom prst="rect">
            <a:avLst/>
          </a:prstGeom>
          <a:solidFill>
            <a:srgbClr val="FDC82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1029" name="Picture 6" descr="irc_logo_rgb"/>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229600" y="5715000"/>
            <a:ext cx="6858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 Box 8"/>
          <p:cNvSpPr txBox="1">
            <a:spLocks noChangeArrowheads="1"/>
          </p:cNvSpPr>
          <p:nvPr userDrawn="1"/>
        </p:nvSpPr>
        <p:spPr bwMode="auto">
          <a:xfrm>
            <a:off x="457200" y="5867400"/>
            <a:ext cx="762000" cy="153988"/>
          </a:xfrm>
          <a:prstGeom prst="rect">
            <a:avLst/>
          </a:prstGeom>
          <a:noFill/>
          <a:ln w="9525">
            <a:noFill/>
            <a:miter lim="800000"/>
            <a:headEnd/>
            <a:tailEnd/>
          </a:ln>
        </p:spPr>
        <p:txBody>
          <a:bodyPr lIns="0" tIns="0" rIns="0" bIns="0">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defRPr/>
            </a:pPr>
            <a:fld id="{23FF8BAC-B84C-AC4B-B741-0B05BE7C6F50}" type="slidenum">
              <a:rPr lang="en-US" sz="1000" b="1" smtClean="0">
                <a:cs typeface="Arial" charset="0"/>
              </a:rPr>
              <a:pPr>
                <a:spcBef>
                  <a:spcPct val="50000"/>
                </a:spcBef>
                <a:defRPr/>
              </a:pPr>
              <a:t>‹#›</a:t>
            </a:fld>
            <a:endParaRPr lang="en-US" sz="1000" b="1">
              <a:cs typeface="Arial" charset="0"/>
            </a:endParaRPr>
          </a:p>
        </p:txBody>
      </p:sp>
      <p:sp>
        <p:nvSpPr>
          <p:cNvPr id="2055" name="Text Box 8"/>
          <p:cNvSpPr txBox="1">
            <a:spLocks noChangeArrowheads="1"/>
          </p:cNvSpPr>
          <p:nvPr userDrawn="1"/>
        </p:nvSpPr>
        <p:spPr bwMode="auto">
          <a:xfrm>
            <a:off x="457200" y="6400800"/>
            <a:ext cx="2971800" cy="153988"/>
          </a:xfrm>
          <a:prstGeom prst="rect">
            <a:avLst/>
          </a:prstGeom>
          <a:noFill/>
          <a:ln>
            <a:noFill/>
          </a:ln>
          <a:extLst/>
        </p:spPr>
        <p:txBody>
          <a:bodyPr lIns="0" tIns="0" rIns="0" bIns="0" anchor="b">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a:spcBef>
                <a:spcPct val="50000"/>
              </a:spcBef>
              <a:defRPr/>
            </a:pPr>
            <a:r>
              <a:rPr lang="en-US" sz="1000" b="1">
                <a:cs typeface="Arial" charset="0"/>
              </a:rPr>
              <a:t>From Harm to Home </a:t>
            </a:r>
            <a:r>
              <a:rPr lang="en-US" sz="1000">
                <a:cs typeface="Arial" charset="0"/>
              </a:rPr>
              <a:t>|</a:t>
            </a:r>
            <a:r>
              <a:rPr lang="en-US" sz="1000" b="1">
                <a:cs typeface="Arial" charset="0"/>
              </a:rPr>
              <a:t> Rescue.org</a:t>
            </a:r>
            <a:endParaRPr lang="en-US" sz="1000">
              <a:cs typeface="Arial" charset="0"/>
            </a:endParaRPr>
          </a:p>
        </p:txBody>
      </p:sp>
    </p:spTree>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Lst>
  <p:txStyles>
    <p:title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p:titleStyle>
    <p:bodyStyle>
      <a:lvl1pPr marL="342900" indent="-342900" algn="l" rtl="0" eaLnBrk="0" fontAlgn="base" hangingPunct="0">
        <a:spcBef>
          <a:spcPct val="20000"/>
        </a:spcBef>
        <a:spcAft>
          <a:spcPct val="0"/>
        </a:spcAft>
        <a:defRPr sz="28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Times" charset="0"/>
        <a:buChar char="•"/>
        <a:defRPr sz="28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Times" charset="0"/>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9999">
            <a:alpha val="48000"/>
          </a:srgbClr>
        </a:solidFill>
        <a:effectLst/>
      </p:bgPr>
    </p:bg>
    <p:spTree>
      <p:nvGrpSpPr>
        <p:cNvPr id="1" name=""/>
        <p:cNvGrpSpPr/>
        <p:nvPr/>
      </p:nvGrpSpPr>
      <p:grpSpPr>
        <a:xfrm>
          <a:off x="0" y="0"/>
          <a:ext cx="0" cy="0"/>
          <a:chOff x="0" y="0"/>
          <a:chExt cx="0" cy="0"/>
        </a:xfrm>
      </p:grpSpPr>
      <p:sp>
        <p:nvSpPr>
          <p:cNvPr id="4098" name="Rectangle 3"/>
          <p:cNvSpPr>
            <a:spLocks noChangeArrowheads="1"/>
          </p:cNvSpPr>
          <p:nvPr userDrawn="1"/>
        </p:nvSpPr>
        <p:spPr bwMode="auto">
          <a:xfrm>
            <a:off x="228600" y="228600"/>
            <a:ext cx="8686800" cy="6400800"/>
          </a:xfrm>
          <a:prstGeom prst="rect">
            <a:avLst/>
          </a:prstGeom>
          <a:solidFill>
            <a:srgbClr val="FDC82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4099" name="Picture 4" descr="irc_logo_rgb"/>
          <p:cNvPicPr>
            <a:picLocks noChangeAspect="1" noChangeArrowheads="1"/>
          </p:cNvPicPr>
          <p:nvPr userDrawn="1"/>
        </p:nvPicPr>
        <p:blipFill>
          <a:blip r:embed="rId3">
            <a:extLst>
              <a:ext uri="{28A0092B-C50C-407E-A947-70E740481C1C}">
                <a14:useLocalDpi xmlns:a14="http://schemas.microsoft.com/office/drawing/2010/main" val="0"/>
              </a:ext>
            </a:extLst>
          </a:blip>
          <a:srcRect l="331" t="249" r="331" b="249"/>
          <a:stretch>
            <a:fillRect/>
          </a:stretch>
        </p:blipFill>
        <p:spPr bwMode="auto">
          <a:xfrm>
            <a:off x="228600" y="228600"/>
            <a:ext cx="1944688" cy="259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3"/>
          <p:cNvSpPr>
            <a:spLocks noGrp="1" noChangeArrowheads="1"/>
          </p:cNvSpPr>
          <p:nvPr>
            <p:ph type="title"/>
          </p:nvPr>
        </p:nvSpPr>
        <p:spPr bwMode="auto">
          <a:xfrm>
            <a:off x="457200" y="4114800"/>
            <a:ext cx="8305800" cy="152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3077" name="Text Box 8"/>
          <p:cNvSpPr txBox="1">
            <a:spLocks noChangeArrowheads="1"/>
          </p:cNvSpPr>
          <p:nvPr userDrawn="1"/>
        </p:nvSpPr>
        <p:spPr bwMode="auto">
          <a:xfrm>
            <a:off x="457200" y="6400800"/>
            <a:ext cx="2971800" cy="153988"/>
          </a:xfrm>
          <a:prstGeom prst="rect">
            <a:avLst/>
          </a:prstGeom>
          <a:noFill/>
          <a:ln>
            <a:noFill/>
          </a:ln>
          <a:extLst/>
        </p:spPr>
        <p:txBody>
          <a:bodyPr lIns="0" tIns="0" rIns="0" bIns="0" anchor="b">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a:spcBef>
                <a:spcPct val="50000"/>
              </a:spcBef>
              <a:defRPr/>
            </a:pPr>
            <a:r>
              <a:rPr lang="en-US" sz="1000" b="1">
                <a:cs typeface="Arial" charset="0"/>
              </a:rPr>
              <a:t>From Harm to Home </a:t>
            </a:r>
            <a:r>
              <a:rPr lang="en-US" sz="1000">
                <a:cs typeface="Arial" charset="0"/>
              </a:rPr>
              <a:t>|</a:t>
            </a:r>
            <a:r>
              <a:rPr lang="en-US" sz="1000" b="1">
                <a:cs typeface="Arial" charset="0"/>
              </a:rPr>
              <a:t> Rescue.org</a:t>
            </a:r>
            <a:endParaRPr lang="en-US" sz="1000">
              <a:cs typeface="Arial" charset="0"/>
            </a:endParaRPr>
          </a:p>
        </p:txBody>
      </p:sp>
    </p:spTree>
  </p:cSld>
  <p:clrMap bg1="lt1" tx1="dk1" bg2="lt2" tx2="dk2" accent1="accent1" accent2="accent2" accent3="accent3" accent4="accent4" accent5="accent5" accent6="accent6" hlink="hlink" folHlink="folHlink"/>
  <p:sldLayoutIdLst>
    <p:sldLayoutId id="2147483890" r:id="rId1"/>
  </p:sldLayoutIdLst>
  <p:txStyles>
    <p:titleStyle>
      <a:lvl1pPr algn="l" rtl="0" eaLnBrk="0" fontAlgn="base" hangingPunct="0">
        <a:spcBef>
          <a:spcPct val="0"/>
        </a:spcBef>
        <a:spcAft>
          <a:spcPct val="0"/>
        </a:spcAft>
        <a:defRPr sz="3600" b="1" spc="-100">
          <a:solidFill>
            <a:schemeClr val="tx1"/>
          </a:solidFill>
          <a:latin typeface="+mj-lt"/>
          <a:ea typeface="MS PGothic" pitchFamily="34" charset="-128"/>
          <a:cs typeface="MS PGothic" charset="0"/>
        </a:defRPr>
      </a:lvl1pPr>
      <a:lvl2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2pPr>
      <a:lvl3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3pPr>
      <a:lvl4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4pPr>
      <a:lvl5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5pPr>
      <a:lvl6pPr marL="4572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9pPr>
    </p:titleStyle>
    <p:bodyStyle>
      <a:lvl1pPr marL="342900" indent="-342900" algn="l" rtl="0" eaLnBrk="0" fontAlgn="base" hangingPunct="0">
        <a:spcBef>
          <a:spcPct val="20000"/>
        </a:spcBef>
        <a:spcAft>
          <a:spcPct val="0"/>
        </a:spcAft>
        <a:defRPr sz="3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Times" charset="0"/>
        <a:buChar char="•"/>
        <a:defRPr sz="28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Times" charset="0"/>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hyperlink" Target="https://rescue.box.com/s/vygr6helmv3d73fevcd13hcro9938cgf"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27285" y="1752600"/>
            <a:ext cx="8305800" cy="1524000"/>
          </a:xfrm>
        </p:spPr>
        <p:txBody>
          <a:bodyPr/>
          <a:lstStyle/>
          <a:p>
            <a:pPr>
              <a:defRPr/>
            </a:pPr>
            <a:br>
              <a:rPr lang="en-US" sz="3200" dirty="0">
                <a:latin typeface="Arial" charset="0"/>
                <a:ea typeface="MS PGothic" charset="0"/>
              </a:rPr>
            </a:br>
            <a:r>
              <a:rPr lang="en-US" sz="4000" dirty="0">
                <a:latin typeface="Arial" charset="0"/>
                <a:ea typeface="MS PGothic" charset="0"/>
              </a:rPr>
              <a:t>Safe Healing and Learning Spaces</a:t>
            </a:r>
            <a:br>
              <a:rPr lang="en-US" sz="3200" dirty="0">
                <a:latin typeface="Arial" charset="0"/>
                <a:ea typeface="MS PGothic" charset="0"/>
              </a:rPr>
            </a:br>
            <a:r>
              <a:rPr lang="en-US" dirty="0">
                <a:latin typeface="Arial" charset="0"/>
                <a:ea typeface="MS PGothic" charset="0"/>
              </a:rPr>
              <a:t>Parenting Skills Facilitator Training </a:t>
            </a:r>
            <a:br>
              <a:rPr lang="en-US" dirty="0">
                <a:latin typeface="Arial" charset="0"/>
                <a:ea typeface="MS PGothic" charset="0"/>
              </a:rPr>
            </a:br>
            <a:r>
              <a:rPr lang="en-US" sz="2000" dirty="0">
                <a:solidFill>
                  <a:srgbClr val="000000"/>
                </a:solidFill>
                <a:ea typeface="MS PGothic" charset="0"/>
              </a:rPr>
              <a:t>(3 curricula combined)</a:t>
            </a:r>
            <a:br>
              <a:rPr lang="en-US" sz="2800" dirty="0">
                <a:solidFill>
                  <a:srgbClr val="000000"/>
                </a:solidFill>
                <a:ea typeface="MS PGothic" charset="0"/>
              </a:rPr>
            </a:br>
            <a:br>
              <a:rPr lang="en-US" sz="2800" dirty="0">
                <a:latin typeface="Arial" charset="0"/>
                <a:ea typeface="MS PGothic" charset="0"/>
              </a:rPr>
            </a:br>
            <a:r>
              <a:rPr lang="en-US" sz="2800" dirty="0">
                <a:latin typeface="Arial" charset="0"/>
                <a:ea typeface="MS PGothic" charset="0"/>
              </a:rPr>
              <a:t>Day 3  </a:t>
            </a:r>
            <a:br>
              <a:rPr lang="en-US" sz="3200" dirty="0">
                <a:latin typeface="Arial" charset="0"/>
                <a:ea typeface="MS PGothic" charset="0"/>
              </a:rPr>
            </a:br>
            <a:br>
              <a:rPr lang="en-US" sz="3200" dirty="0">
                <a:latin typeface="Arial" charset="0"/>
                <a:ea typeface="MS PGothic" charset="0"/>
              </a:rPr>
            </a:br>
            <a:endParaRPr lang="en-US" sz="3400" dirty="0">
              <a:latin typeface="Arial" charset="0"/>
              <a:ea typeface="MS PGothic" charset="0"/>
            </a:endParaRPr>
          </a:p>
        </p:txBody>
      </p:sp>
      <p:pic>
        <p:nvPicPr>
          <p:cNvPr id="3" name="Picture 2" descr="Sha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285" y="5410200"/>
            <a:ext cx="2282639" cy="11695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819400" y="5410199"/>
            <a:ext cx="5991225" cy="1169551"/>
          </a:xfrm>
          <a:prstGeom prst="rect">
            <a:avLst/>
          </a:prstGeom>
        </p:spPr>
        <p:txBody>
          <a:bodyPr wrap="square">
            <a:spAutoFit/>
          </a:bodyPr>
          <a:lstStyle/>
          <a:p>
            <a:r>
              <a:rPr lang="en-US" sz="1400" b="1" dirty="0">
                <a:solidFill>
                  <a:srgbClr val="000000"/>
                </a:solidFill>
                <a:latin typeface="Arial" panose="020B0604020202020204" pitchFamily="34" charset="0"/>
              </a:rPr>
              <a:t>Disclaimer</a:t>
            </a:r>
            <a:r>
              <a:rPr lang="en-US" sz="1400" dirty="0">
                <a:solidFill>
                  <a:srgbClr val="000000"/>
                </a:solidFill>
                <a:latin typeface="Arial" panose="020B0604020202020204" pitchFamily="34" charset="0"/>
              </a:rPr>
              <a:t>  </a:t>
            </a:r>
            <a:endParaRPr lang="en-US" sz="1400" dirty="0">
              <a:solidFill>
                <a:srgbClr val="000000"/>
              </a:solidFill>
              <a:latin typeface="Segoe UI" panose="020B0502040204020203" pitchFamily="34" charset="0"/>
            </a:endParaRPr>
          </a:p>
          <a:p>
            <a:r>
              <a:rPr lang="en-US" sz="1400" i="1" dirty="0">
                <a:solidFill>
                  <a:srgbClr val="000000"/>
                </a:solidFill>
                <a:latin typeface="Arial" panose="020B0604020202020204" pitchFamily="34" charset="0"/>
              </a:rPr>
              <a:t>The content and conclusions in the Safe Healing and Learning Spaces Toolkit are those of the authors and do not necessarily reflect the views of United States Agency for International Development or the United States Government.</a:t>
            </a:r>
            <a:endParaRPr lang="en-US" sz="1400" dirty="0">
              <a:solidFill>
                <a:srgbClr val="000000"/>
              </a:solidFill>
              <a:latin typeface="Segoe UI" panose="020B0502040204020203"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a:rPr>
              <a:t>Empathy video</a:t>
            </a:r>
            <a:endParaRPr lang="en-US" b="1" dirty="0"/>
          </a:p>
        </p:txBody>
      </p:sp>
    </p:spTree>
    <p:extLst>
      <p:ext uri="{BB962C8B-B14F-4D97-AF65-F5344CB8AC3E}">
        <p14:creationId xmlns:p14="http://schemas.microsoft.com/office/powerpoint/2010/main" val="1186399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Role play for skills practice</a:t>
            </a:r>
          </a:p>
        </p:txBody>
      </p:sp>
      <p:sp>
        <p:nvSpPr>
          <p:cNvPr id="3" name="TextBox 2"/>
          <p:cNvSpPr txBox="1"/>
          <p:nvPr/>
        </p:nvSpPr>
        <p:spPr>
          <a:xfrm>
            <a:off x="762000" y="2705100"/>
            <a:ext cx="269626" cy="461665"/>
          </a:xfrm>
          <a:prstGeom prst="rect">
            <a:avLst/>
          </a:prstGeom>
          <a:noFill/>
        </p:spPr>
        <p:txBody>
          <a:bodyPr wrap="none" rtlCol="0">
            <a:spAutoFit/>
          </a:bodyPr>
          <a:lstStyle/>
          <a:p>
            <a:r>
              <a:rPr lang="en-US" dirty="0"/>
              <a:t> </a:t>
            </a:r>
          </a:p>
        </p:txBody>
      </p:sp>
      <p:sp>
        <p:nvSpPr>
          <p:cNvPr id="4" name="Content Placeholder 1"/>
          <p:cNvSpPr txBox="1">
            <a:spLocks/>
          </p:cNvSpPr>
          <p:nvPr/>
        </p:nvSpPr>
        <p:spPr>
          <a:xfrm>
            <a:off x="457200" y="2133600"/>
            <a:ext cx="8305800" cy="3429000"/>
          </a:xfrm>
          <a:prstGeom prst="rect">
            <a:avLst/>
          </a:prstGeom>
        </p:spPr>
        <p:txBody>
          <a:bodyPr/>
          <a:lstStyle>
            <a:lvl1pPr marL="342900" indent="-342900" algn="l" rtl="0" eaLnBrk="0" fontAlgn="base" hangingPunct="0">
              <a:spcBef>
                <a:spcPct val="20000"/>
              </a:spcBef>
              <a:spcAft>
                <a:spcPct val="0"/>
              </a:spcAft>
              <a:defRPr sz="28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Times" charset="0"/>
              <a:buChar char="•"/>
              <a:defRPr sz="28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Times" charset="0"/>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a:lstStyle>
          <a:p>
            <a:pPr indent="0"/>
            <a:r>
              <a:rPr lang="en-US" b="1" kern="0" dirty="0"/>
              <a:t>Scenario 1 </a:t>
            </a:r>
            <a:r>
              <a:rPr lang="en-US" kern="0" dirty="0"/>
              <a:t>- A 2-year-old had a fight with another child about a toy. His is crying. </a:t>
            </a:r>
          </a:p>
          <a:p>
            <a:pPr indent="0"/>
            <a:endParaRPr lang="en-US" b="1" kern="0" dirty="0"/>
          </a:p>
          <a:p>
            <a:pPr indent="0"/>
            <a:r>
              <a:rPr lang="en-US" b="1" kern="0" dirty="0"/>
              <a:t>Scenario 2 </a:t>
            </a:r>
            <a:r>
              <a:rPr lang="en-US" kern="0" dirty="0"/>
              <a:t>- The 13-year-old daughter is being sexually harassed in the community by teenagers much older than her.</a:t>
            </a:r>
          </a:p>
          <a:p>
            <a:pPr indent="0"/>
            <a:endParaRPr lang="en-US" kern="0" dirty="0"/>
          </a:p>
          <a:p>
            <a:pPr indent="0"/>
            <a:endParaRPr lang="en-US" kern="0" dirty="0"/>
          </a:p>
        </p:txBody>
      </p:sp>
    </p:spTree>
    <p:extLst>
      <p:ext uri="{BB962C8B-B14F-4D97-AF65-F5344CB8AC3E}">
        <p14:creationId xmlns:p14="http://schemas.microsoft.com/office/powerpoint/2010/main" val="237558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8785" name="Title 1"/>
          <p:cNvSpPr>
            <a:spLocks noGrp="1"/>
          </p:cNvSpPr>
          <p:nvPr>
            <p:ph type="title"/>
          </p:nvPr>
        </p:nvSpPr>
        <p:spPr>
          <a:xfrm>
            <a:off x="457200" y="914400"/>
            <a:ext cx="8305800" cy="762000"/>
          </a:xfrm>
        </p:spPr>
        <p:txBody>
          <a:bodyPr/>
          <a:lstStyle/>
          <a:p>
            <a:r>
              <a:rPr lang="en-US" b="1" u="sng" dirty="0">
                <a:latin typeface="Arial" charset="0"/>
                <a:ea typeface="MS PGothic" charset="0"/>
              </a:rPr>
              <a:t>Empathy for all children </a:t>
            </a:r>
          </a:p>
        </p:txBody>
      </p:sp>
      <p:sp>
        <p:nvSpPr>
          <p:cNvPr id="118786" name="Content Placeholder 4"/>
          <p:cNvSpPr>
            <a:spLocks noGrp="1"/>
          </p:cNvSpPr>
          <p:nvPr>
            <p:ph idx="1"/>
          </p:nvPr>
        </p:nvSpPr>
        <p:spPr>
          <a:xfrm>
            <a:off x="457200" y="1676400"/>
            <a:ext cx="8305800" cy="4419600"/>
          </a:xfrm>
        </p:spPr>
        <p:txBody>
          <a:bodyPr/>
          <a:lstStyle/>
          <a:p>
            <a:pPr marL="0" indent="0"/>
            <a:endParaRPr lang="en-US" sz="1800" dirty="0">
              <a:latin typeface="Arial" charset="0"/>
              <a:ea typeface="MS PGothic" charset="0"/>
            </a:endParaRPr>
          </a:p>
          <a:p>
            <a:pPr>
              <a:buFontTx/>
              <a:buChar char="•"/>
            </a:pPr>
            <a:r>
              <a:rPr lang="en-US" sz="2000" dirty="0"/>
              <a:t>Teenagers with disabilities need care and support just like any other teen.</a:t>
            </a:r>
          </a:p>
          <a:p>
            <a:pPr marL="0" indent="0"/>
            <a:endParaRPr lang="en-US" sz="2000" dirty="0"/>
          </a:p>
          <a:p>
            <a:pPr>
              <a:buFontTx/>
              <a:buChar char="•"/>
            </a:pPr>
            <a:r>
              <a:rPr lang="en-US" sz="2000" dirty="0"/>
              <a:t>Let’s imagine for a moment what it would be like to be a child who learns more slowly than others, who is unable to walk or cannot hear. </a:t>
            </a:r>
            <a:br>
              <a:rPr lang="en-US" sz="2000" dirty="0"/>
            </a:br>
            <a:r>
              <a:rPr lang="en-US" sz="2000" b="1" i="1" dirty="0"/>
              <a:t>What assistance or understanding would we want from our caregivers? </a:t>
            </a:r>
            <a:r>
              <a:rPr lang="en-US" sz="2000" dirty="0"/>
              <a:t> </a:t>
            </a:r>
          </a:p>
          <a:p>
            <a:pPr marL="0" indent="0"/>
            <a:endParaRPr lang="en-US" sz="2000" dirty="0"/>
          </a:p>
          <a:p>
            <a:pPr>
              <a:buFontTx/>
              <a:buChar char="•"/>
            </a:pPr>
            <a:r>
              <a:rPr lang="en-US" sz="2000" dirty="0"/>
              <a:t>There are different kinds of barriers in families and communities that can get in the way of providing adequate educational, social and physical opportunities for disabled teens. </a:t>
            </a:r>
            <a:r>
              <a:rPr lang="en-US" sz="2000" b="1" i="1" dirty="0"/>
              <a:t>Can you think of some of these barriers?</a:t>
            </a:r>
          </a:p>
          <a:p>
            <a:r>
              <a:rPr lang="en-US" sz="2000" dirty="0"/>
              <a:t> </a:t>
            </a:r>
          </a:p>
          <a:p>
            <a:r>
              <a:rPr lang="en-US" dirty="0">
                <a:latin typeface="Arial" charset="0"/>
                <a:ea typeface="MS PGothic" charset="0"/>
              </a:rPr>
              <a:t> </a:t>
            </a:r>
          </a:p>
          <a:p>
            <a:r>
              <a:rPr lang="en-US" sz="1200" dirty="0">
                <a:latin typeface="Arial" charset="0"/>
                <a:ea typeface="MS PGothic" charset="0"/>
              </a:rPr>
              <a:t> </a:t>
            </a:r>
          </a:p>
          <a:p>
            <a:endParaRPr lang="en-US" dirty="0">
              <a:latin typeface="Arial" charset="0"/>
              <a:ea typeface="MS PGothic" charset="0"/>
            </a:endParaRPr>
          </a:p>
        </p:txBody>
      </p:sp>
    </p:spTree>
    <p:extLst>
      <p:ext uri="{BB962C8B-B14F-4D97-AF65-F5344CB8AC3E}">
        <p14:creationId xmlns:p14="http://schemas.microsoft.com/office/powerpoint/2010/main" val="863211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98346"/>
            <a:ext cx="5334000" cy="1219200"/>
          </a:xfrm>
        </p:spPr>
        <p:txBody>
          <a:bodyPr/>
          <a:lstStyle/>
          <a:p>
            <a:r>
              <a:rPr lang="en-US" sz="2600" dirty="0"/>
              <a:t>What are situations for adolescents that would require adult help, and situations that might just require listening? </a:t>
            </a:r>
          </a:p>
        </p:txBody>
      </p:sp>
      <p:sp>
        <p:nvSpPr>
          <p:cNvPr id="3" name="TextBox 2"/>
          <p:cNvSpPr txBox="1"/>
          <p:nvPr/>
        </p:nvSpPr>
        <p:spPr>
          <a:xfrm>
            <a:off x="3911600" y="3594100"/>
            <a:ext cx="184666" cy="461665"/>
          </a:xfrm>
          <a:prstGeom prst="rect">
            <a:avLst/>
          </a:prstGeom>
          <a:noFill/>
        </p:spPr>
        <p:txBody>
          <a:bodyPr wrap="none" rtlCol="0">
            <a:spAutoFit/>
          </a:bodyPr>
          <a:lstStyle/>
          <a:p>
            <a:endParaRPr lang="en-US" dirty="0"/>
          </a:p>
        </p:txBody>
      </p:sp>
      <p:pic>
        <p:nvPicPr>
          <p:cNvPr id="1026" name="Picture 2" descr="https://pixabay.com/static/uploads/photo/2012/04/05/01/17/ear-25595_960_72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1376834"/>
            <a:ext cx="2660719" cy="443453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bwMode="auto">
          <a:xfrm>
            <a:off x="416169" y="838200"/>
            <a:ext cx="8305800" cy="12192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dirty="0"/>
              <a:t>Think and share</a:t>
            </a:r>
            <a:endParaRPr lang="en-US" kern="0" dirty="0"/>
          </a:p>
        </p:txBody>
      </p:sp>
    </p:spTree>
    <p:extLst>
      <p:ext uri="{BB962C8B-B14F-4D97-AF65-F5344CB8AC3E}">
        <p14:creationId xmlns:p14="http://schemas.microsoft.com/office/powerpoint/2010/main" val="3033312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Energizer: Categories</a:t>
            </a:r>
            <a:br>
              <a:rPr lang="en-US" b="1" dirty="0"/>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433325408"/>
              </p:ext>
            </p:extLst>
          </p:nvPr>
        </p:nvGraphicFramePr>
        <p:xfrm>
          <a:off x="1181100" y="2514600"/>
          <a:ext cx="6857999" cy="2595880"/>
        </p:xfrm>
        <a:graphic>
          <a:graphicData uri="http://schemas.openxmlformats.org/drawingml/2006/table">
            <a:tbl>
              <a:tblPr firstRow="1" bandRow="1">
                <a:tableStyleId>{5C22544A-7EE6-4342-B048-85BDC9FD1C3A}</a:tableStyleId>
              </a:tblPr>
              <a:tblGrid>
                <a:gridCol w="1119673">
                  <a:extLst>
                    <a:ext uri="{9D8B030D-6E8A-4147-A177-3AD203B41FA5}">
                      <a16:colId xmlns:a16="http://schemas.microsoft.com/office/drawing/2014/main" val="20000"/>
                    </a:ext>
                  </a:extLst>
                </a:gridCol>
                <a:gridCol w="1399592">
                  <a:extLst>
                    <a:ext uri="{9D8B030D-6E8A-4147-A177-3AD203B41FA5}">
                      <a16:colId xmlns:a16="http://schemas.microsoft.com/office/drawing/2014/main" val="20001"/>
                    </a:ext>
                  </a:extLst>
                </a:gridCol>
                <a:gridCol w="1399592">
                  <a:extLst>
                    <a:ext uri="{9D8B030D-6E8A-4147-A177-3AD203B41FA5}">
                      <a16:colId xmlns:a16="http://schemas.microsoft.com/office/drawing/2014/main" val="20002"/>
                    </a:ext>
                  </a:extLst>
                </a:gridCol>
                <a:gridCol w="1469571">
                  <a:extLst>
                    <a:ext uri="{9D8B030D-6E8A-4147-A177-3AD203B41FA5}">
                      <a16:colId xmlns:a16="http://schemas.microsoft.com/office/drawing/2014/main" val="20003"/>
                    </a:ext>
                  </a:extLst>
                </a:gridCol>
                <a:gridCol w="1469571">
                  <a:extLst>
                    <a:ext uri="{9D8B030D-6E8A-4147-A177-3AD203B41FA5}">
                      <a16:colId xmlns:a16="http://schemas.microsoft.com/office/drawing/2014/main" val="20004"/>
                    </a:ext>
                  </a:extLst>
                </a:gridCol>
              </a:tblGrid>
              <a:tr h="370840">
                <a:tc>
                  <a:txBody>
                    <a:bodyPr/>
                    <a:lstStyle/>
                    <a:p>
                      <a:r>
                        <a:rPr lang="en-US" dirty="0"/>
                        <a:t>Letter</a:t>
                      </a:r>
                    </a:p>
                  </a:txBody>
                  <a:tcPr>
                    <a:solidFill>
                      <a:srgbClr val="009999"/>
                    </a:solidFill>
                  </a:tcPr>
                </a:tc>
                <a:tc>
                  <a:txBody>
                    <a:bodyPr/>
                    <a:lstStyle/>
                    <a:p>
                      <a:r>
                        <a:rPr lang="en-US" dirty="0"/>
                        <a:t>Name</a:t>
                      </a:r>
                    </a:p>
                  </a:txBody>
                  <a:tcPr>
                    <a:solidFill>
                      <a:srgbClr val="009999"/>
                    </a:solidFill>
                  </a:tcPr>
                </a:tc>
                <a:tc>
                  <a:txBody>
                    <a:bodyPr/>
                    <a:lstStyle/>
                    <a:p>
                      <a:r>
                        <a:rPr lang="en-US" dirty="0"/>
                        <a:t>Place</a:t>
                      </a:r>
                    </a:p>
                  </a:txBody>
                  <a:tcPr>
                    <a:solidFill>
                      <a:srgbClr val="009999"/>
                    </a:solidFill>
                  </a:tcPr>
                </a:tc>
                <a:tc>
                  <a:txBody>
                    <a:bodyPr/>
                    <a:lstStyle/>
                    <a:p>
                      <a:r>
                        <a:rPr lang="en-US" dirty="0"/>
                        <a:t>Animal</a:t>
                      </a:r>
                    </a:p>
                  </a:txBody>
                  <a:tcPr>
                    <a:solidFill>
                      <a:srgbClr val="009999"/>
                    </a:solidFill>
                  </a:tcPr>
                </a:tc>
                <a:tc>
                  <a:txBody>
                    <a:bodyPr/>
                    <a:lstStyle/>
                    <a:p>
                      <a:r>
                        <a:rPr lang="en-US" dirty="0"/>
                        <a:t>Thing</a:t>
                      </a:r>
                    </a:p>
                  </a:txBody>
                  <a:tcPr>
                    <a:solidFill>
                      <a:srgbClr val="009999"/>
                    </a:solidFill>
                  </a:tcPr>
                </a:tc>
                <a:extLst>
                  <a:ext uri="{0D108BD9-81ED-4DB2-BD59-A6C34878D82A}">
                    <a16:rowId xmlns:a16="http://schemas.microsoft.com/office/drawing/2014/main" val="10000"/>
                  </a:ext>
                </a:extLst>
              </a:tr>
              <a:tr h="370840">
                <a:tc>
                  <a:txBody>
                    <a:bodyPr/>
                    <a:lstStyle/>
                    <a:p>
                      <a:r>
                        <a:rPr lang="en-US" dirty="0"/>
                        <a:t>A</a:t>
                      </a:r>
                    </a:p>
                  </a:txBody>
                  <a:tcPr/>
                </a:tc>
                <a:tc>
                  <a:txBody>
                    <a:bodyPr/>
                    <a:lstStyle/>
                    <a:p>
                      <a:r>
                        <a:rPr lang="en-US" dirty="0"/>
                        <a:t>Ali</a:t>
                      </a:r>
                    </a:p>
                  </a:txBody>
                  <a:tcPr/>
                </a:tc>
                <a:tc>
                  <a:txBody>
                    <a:bodyPr/>
                    <a:lstStyle/>
                    <a:p>
                      <a:r>
                        <a:rPr lang="en-US" dirty="0"/>
                        <a:t>Africa</a:t>
                      </a:r>
                    </a:p>
                  </a:txBody>
                  <a:tcPr/>
                </a:tc>
                <a:tc>
                  <a:txBody>
                    <a:bodyPr/>
                    <a:lstStyle/>
                    <a:p>
                      <a:r>
                        <a:rPr lang="en-US" dirty="0"/>
                        <a:t>Ant</a:t>
                      </a:r>
                    </a:p>
                  </a:txBody>
                  <a:tcPr/>
                </a:tc>
                <a:tc>
                  <a:txBody>
                    <a:bodyPr/>
                    <a:lstStyle/>
                    <a:p>
                      <a:r>
                        <a:rPr lang="en-US" dirty="0"/>
                        <a:t>Apple</a:t>
                      </a:r>
                    </a:p>
                  </a:txBody>
                  <a:tcPr/>
                </a:tc>
                <a:extLst>
                  <a:ext uri="{0D108BD9-81ED-4DB2-BD59-A6C34878D82A}">
                    <a16:rowId xmlns:a16="http://schemas.microsoft.com/office/drawing/2014/main" val="10001"/>
                  </a:ext>
                </a:extLst>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465434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Group work: Children in crisis</a:t>
            </a:r>
          </a:p>
        </p:txBody>
      </p:sp>
      <p:sp>
        <p:nvSpPr>
          <p:cNvPr id="3" name="TextBox 2"/>
          <p:cNvSpPr txBox="1"/>
          <p:nvPr/>
        </p:nvSpPr>
        <p:spPr>
          <a:xfrm>
            <a:off x="762000" y="2133600"/>
            <a:ext cx="7454900" cy="1938992"/>
          </a:xfrm>
          <a:prstGeom prst="rect">
            <a:avLst/>
          </a:prstGeom>
          <a:noFill/>
        </p:spPr>
        <p:txBody>
          <a:bodyPr wrap="square" rtlCol="0">
            <a:spAutoFit/>
          </a:bodyPr>
          <a:lstStyle/>
          <a:p>
            <a:pPr marL="342900" lvl="0" indent="-342900">
              <a:buFont typeface="Arial" charset="0"/>
              <a:buChar char="•"/>
            </a:pPr>
            <a:r>
              <a:rPr lang="en-US" dirty="0"/>
              <a:t>What is the impact of crisis on children?</a:t>
            </a:r>
          </a:p>
          <a:p>
            <a:pPr marL="342900" lvl="0" indent="-342900">
              <a:buFont typeface="Arial" charset="0"/>
              <a:buChar char="•"/>
            </a:pPr>
            <a:endParaRPr lang="en-US" dirty="0"/>
          </a:p>
          <a:p>
            <a:pPr marL="342900" lvl="0" indent="-342900">
              <a:buFont typeface="Arial" charset="0"/>
              <a:buChar char="•"/>
            </a:pPr>
            <a:r>
              <a:rPr lang="en-US" dirty="0"/>
              <a:t>What are the psychological symptoms that can be observed? </a:t>
            </a:r>
          </a:p>
          <a:p>
            <a:pPr marL="342900" indent="-342900">
              <a:buFont typeface="Arial" charset="0"/>
              <a:buChar char="•"/>
            </a:pPr>
            <a:endParaRPr lang="en-US" dirty="0"/>
          </a:p>
        </p:txBody>
      </p:sp>
    </p:spTree>
    <p:extLst>
      <p:ext uri="{BB962C8B-B14F-4D97-AF65-F5344CB8AC3E}">
        <p14:creationId xmlns:p14="http://schemas.microsoft.com/office/powerpoint/2010/main" val="2542424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305800" cy="1219200"/>
          </a:xfrm>
        </p:spPr>
        <p:txBody>
          <a:bodyPr/>
          <a:lstStyle/>
          <a:p>
            <a:r>
              <a:rPr lang="en-US" b="1" u="sng" dirty="0"/>
              <a:t>The impact of crisis on children</a:t>
            </a:r>
          </a:p>
        </p:txBody>
      </p:sp>
      <p:sp>
        <p:nvSpPr>
          <p:cNvPr id="4" name="Content Placeholder 3"/>
          <p:cNvSpPr>
            <a:spLocks noGrp="1"/>
          </p:cNvSpPr>
          <p:nvPr>
            <p:ph idx="1"/>
          </p:nvPr>
        </p:nvSpPr>
        <p:spPr>
          <a:xfrm>
            <a:off x="228600" y="1295400"/>
            <a:ext cx="8305800" cy="4953000"/>
          </a:xfrm>
        </p:spPr>
        <p:txBody>
          <a:bodyPr/>
          <a:lstStyle/>
          <a:p>
            <a:pPr marL="628650" indent="-285750">
              <a:buFont typeface="Arial" panose="020B0604020202020204" pitchFamily="34" charset="0"/>
              <a:buChar char="•"/>
            </a:pPr>
            <a:r>
              <a:rPr lang="en-US" sz="1600" dirty="0"/>
              <a:t>Crisis affects children in all the same ways that it affects adults, but </a:t>
            </a:r>
            <a:r>
              <a:rPr lang="en-US" sz="1600" b="1" dirty="0"/>
              <a:t>also in different ways</a:t>
            </a:r>
            <a:r>
              <a:rPr lang="en-US" sz="1600" dirty="0"/>
              <a:t>.</a:t>
            </a:r>
          </a:p>
          <a:p>
            <a:pPr indent="0"/>
            <a:endParaRPr lang="en-US" sz="1600" dirty="0"/>
          </a:p>
          <a:p>
            <a:pPr marL="628650" indent="-285750">
              <a:buFont typeface="Arial" panose="020B0604020202020204" pitchFamily="34" charset="0"/>
              <a:buChar char="•"/>
            </a:pPr>
            <a:r>
              <a:rPr lang="en-US" sz="1600" b="1" dirty="0"/>
              <a:t>Childhood is already a difficult and stressful</a:t>
            </a:r>
            <a:r>
              <a:rPr lang="en-US" sz="1600" dirty="0"/>
              <a:t> due to body changes and the developing brain.</a:t>
            </a:r>
          </a:p>
          <a:p>
            <a:pPr indent="0"/>
            <a:endParaRPr lang="en-US" sz="1600" dirty="0"/>
          </a:p>
          <a:p>
            <a:pPr marL="628650" indent="-285750">
              <a:buFont typeface="Arial" panose="020B0604020202020204" pitchFamily="34" charset="0"/>
              <a:buChar char="•"/>
            </a:pPr>
            <a:r>
              <a:rPr lang="en-US" sz="1600" dirty="0"/>
              <a:t>Children are dependent on the </a:t>
            </a:r>
            <a:r>
              <a:rPr lang="en-US" sz="1600" b="1" dirty="0"/>
              <a:t>care, empathy and attention of adults </a:t>
            </a:r>
            <a:r>
              <a:rPr lang="en-US" sz="1600" dirty="0"/>
              <a:t>who love them.</a:t>
            </a:r>
          </a:p>
          <a:p>
            <a:pPr indent="0"/>
            <a:endParaRPr lang="en-US" sz="1600" dirty="0"/>
          </a:p>
          <a:p>
            <a:pPr marL="628650" indent="-285750">
              <a:buFont typeface="Arial" panose="020B0604020202020204" pitchFamily="34" charset="0"/>
              <a:buChar char="•"/>
            </a:pPr>
            <a:r>
              <a:rPr lang="en-US" sz="1600" b="1" dirty="0"/>
              <a:t>Attachments can be disrupted </a:t>
            </a:r>
            <a:r>
              <a:rPr lang="en-US" sz="1600" dirty="0"/>
              <a:t>in times of crisis.</a:t>
            </a:r>
          </a:p>
          <a:p>
            <a:pPr indent="0"/>
            <a:endParaRPr lang="en-US" sz="1600" dirty="0"/>
          </a:p>
          <a:p>
            <a:pPr marL="628650" indent="-285750">
              <a:buFont typeface="Arial" panose="020B0604020202020204" pitchFamily="34" charset="0"/>
              <a:buChar char="•"/>
            </a:pPr>
            <a:r>
              <a:rPr lang="en-US" sz="1600" b="1" dirty="0"/>
              <a:t>Children often feel what their parents feel</a:t>
            </a:r>
            <a:r>
              <a:rPr lang="en-US" sz="1600" dirty="0"/>
              <a:t>, including their stress and their emotions.</a:t>
            </a:r>
          </a:p>
          <a:p>
            <a:pPr indent="0"/>
            <a:endParaRPr lang="en-US" sz="1600" dirty="0"/>
          </a:p>
          <a:p>
            <a:pPr marL="628650" indent="-285750">
              <a:buFont typeface="Arial" panose="020B0604020202020204" pitchFamily="34" charset="0"/>
              <a:buChar char="•"/>
            </a:pPr>
            <a:r>
              <a:rPr lang="en-US" sz="1600" dirty="0"/>
              <a:t>Children are often </a:t>
            </a:r>
            <a:r>
              <a:rPr lang="en-US" sz="1600" b="1" dirty="0"/>
              <a:t>exposed to very traumatic events </a:t>
            </a:r>
            <a:r>
              <a:rPr lang="en-US" sz="1600" dirty="0"/>
              <a:t>during crisis. </a:t>
            </a:r>
          </a:p>
          <a:p>
            <a:pPr indent="0"/>
            <a:endParaRPr lang="en-US" sz="1600" dirty="0"/>
          </a:p>
          <a:p>
            <a:pPr marL="628650" indent="-285750">
              <a:buFont typeface="Arial" panose="020B0604020202020204" pitchFamily="34" charset="0"/>
              <a:buChar char="•"/>
            </a:pPr>
            <a:r>
              <a:rPr lang="en-US" sz="1600" dirty="0"/>
              <a:t>Research has shown that the earlier we start helping children to cope with the stresses of crisis, the more likely we are to prevent serious psychosocial problems from developing later in life.</a:t>
            </a:r>
          </a:p>
        </p:txBody>
      </p:sp>
    </p:spTree>
    <p:extLst>
      <p:ext uri="{BB962C8B-B14F-4D97-AF65-F5344CB8AC3E}">
        <p14:creationId xmlns:p14="http://schemas.microsoft.com/office/powerpoint/2010/main" val="79305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305800" cy="1219200"/>
          </a:xfrm>
        </p:spPr>
        <p:txBody>
          <a:bodyPr/>
          <a:lstStyle/>
          <a:p>
            <a:r>
              <a:rPr lang="en-US" b="1" u="sng" dirty="0"/>
              <a:t>Ignoring symptoms of stress: A vicious cycle</a:t>
            </a:r>
          </a:p>
        </p:txBody>
      </p:sp>
      <p:pic>
        <p:nvPicPr>
          <p:cNvPr id="3" name="Picture 2"/>
          <p:cNvPicPr>
            <a:picLocks noChangeAspect="1"/>
          </p:cNvPicPr>
          <p:nvPr/>
        </p:nvPicPr>
        <p:blipFill>
          <a:blip r:embed="rId3"/>
          <a:stretch>
            <a:fillRect/>
          </a:stretch>
        </p:blipFill>
        <p:spPr>
          <a:xfrm>
            <a:off x="2362200" y="1981200"/>
            <a:ext cx="4823640" cy="4445781"/>
          </a:xfrm>
          <a:prstGeom prst="rect">
            <a:avLst/>
          </a:prstGeom>
        </p:spPr>
      </p:pic>
    </p:spTree>
    <p:extLst>
      <p:ext uri="{BB962C8B-B14F-4D97-AF65-F5344CB8AC3E}">
        <p14:creationId xmlns:p14="http://schemas.microsoft.com/office/powerpoint/2010/main" val="7630093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305800" cy="1219200"/>
          </a:xfrm>
        </p:spPr>
        <p:txBody>
          <a:bodyPr/>
          <a:lstStyle/>
          <a:p>
            <a:r>
              <a:rPr lang="en-US" b="1" u="sng" dirty="0"/>
              <a:t>Talking and listening </a:t>
            </a:r>
          </a:p>
        </p:txBody>
      </p:sp>
      <p:sp>
        <p:nvSpPr>
          <p:cNvPr id="3" name="Rectangle 2"/>
          <p:cNvSpPr/>
          <p:nvPr/>
        </p:nvSpPr>
        <p:spPr>
          <a:xfrm>
            <a:off x="457200" y="1447800"/>
            <a:ext cx="8686800" cy="4401205"/>
          </a:xfrm>
          <a:prstGeom prst="rect">
            <a:avLst/>
          </a:prstGeom>
        </p:spPr>
        <p:txBody>
          <a:bodyPr wrap="square">
            <a:spAutoFit/>
          </a:bodyPr>
          <a:lstStyle/>
          <a:p>
            <a:pPr marL="285750" indent="-285750">
              <a:buFont typeface="Arial" panose="020B0604020202020204" pitchFamily="34" charset="0"/>
              <a:buChar char="•"/>
            </a:pPr>
            <a:r>
              <a:rPr lang="en-US" sz="2000" dirty="0">
                <a:latin typeface="+mn-lt"/>
              </a:rPr>
              <a:t>During a crisis, families are commonly split up and normal daily life seems impossible.</a:t>
            </a:r>
          </a:p>
          <a:p>
            <a:pPr marL="285750" indent="-285750">
              <a:buFont typeface="Arial" panose="020B0604020202020204" pitchFamily="34" charset="0"/>
              <a:buChar char="•"/>
            </a:pPr>
            <a:endParaRPr lang="en-US" sz="2000" dirty="0">
              <a:latin typeface="+mn-lt"/>
            </a:endParaRPr>
          </a:p>
          <a:p>
            <a:pPr marL="285750" indent="-285750">
              <a:buFont typeface="Arial" panose="020B0604020202020204" pitchFamily="34" charset="0"/>
              <a:buChar char="•"/>
            </a:pPr>
            <a:r>
              <a:rPr lang="en-US" sz="2000" dirty="0">
                <a:latin typeface="+mn-lt"/>
              </a:rPr>
              <a:t>Children can become confused and scared about what is happening around them. </a:t>
            </a:r>
          </a:p>
          <a:p>
            <a:endParaRPr lang="en-US" sz="2000" dirty="0">
              <a:latin typeface="+mn-lt"/>
            </a:endParaRPr>
          </a:p>
          <a:p>
            <a:pPr marL="285750" indent="-285750">
              <a:buFont typeface="Arial" panose="020B0604020202020204" pitchFamily="34" charset="0"/>
              <a:buChar char="•"/>
            </a:pPr>
            <a:r>
              <a:rPr lang="en-US" sz="2000" dirty="0">
                <a:latin typeface="+mn-lt"/>
              </a:rPr>
              <a:t>Although children, like adults, need to have time to switch off from thinking about crisis, they will not be able to forget what has happened to them.</a:t>
            </a:r>
          </a:p>
          <a:p>
            <a:pPr marL="285750" indent="-285750">
              <a:buFont typeface="Arial" panose="020B0604020202020204" pitchFamily="34" charset="0"/>
              <a:buChar char="•"/>
            </a:pPr>
            <a:endParaRPr lang="en-US" sz="2000" dirty="0">
              <a:latin typeface="+mn-lt"/>
            </a:endParaRPr>
          </a:p>
          <a:p>
            <a:pPr marL="285750" indent="-285750">
              <a:buFont typeface="Arial" panose="020B0604020202020204" pitchFamily="34" charset="0"/>
              <a:buChar char="•"/>
            </a:pPr>
            <a:r>
              <a:rPr lang="en-US" sz="2000" dirty="0">
                <a:latin typeface="+mn-lt"/>
              </a:rPr>
              <a:t>Talking about what has happened in the past, and about their worries for the future with someone they trust will help children to make sense of what is happening around them and their memories will become less distressing.</a:t>
            </a:r>
          </a:p>
        </p:txBody>
      </p:sp>
    </p:spTree>
    <p:extLst>
      <p:ext uri="{BB962C8B-B14F-4D97-AF65-F5344CB8AC3E}">
        <p14:creationId xmlns:p14="http://schemas.microsoft.com/office/powerpoint/2010/main" val="41690988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What do children need? </a:t>
            </a:r>
          </a:p>
        </p:txBody>
      </p:sp>
      <p:sp>
        <p:nvSpPr>
          <p:cNvPr id="3" name="TextBox 2"/>
          <p:cNvSpPr txBox="1"/>
          <p:nvPr/>
        </p:nvSpPr>
        <p:spPr>
          <a:xfrm>
            <a:off x="381001" y="1981200"/>
            <a:ext cx="7620000" cy="3970318"/>
          </a:xfrm>
          <a:prstGeom prst="rect">
            <a:avLst/>
          </a:prstGeom>
          <a:noFill/>
        </p:spPr>
        <p:txBody>
          <a:bodyPr wrap="square" rtlCol="0">
            <a:spAutoFit/>
          </a:bodyPr>
          <a:lstStyle/>
          <a:p>
            <a:pPr marL="342900" indent="-342900">
              <a:lnSpc>
                <a:spcPct val="150000"/>
              </a:lnSpc>
              <a:buFont typeface="Arial" charset="0"/>
              <a:buChar char="•"/>
            </a:pPr>
            <a:r>
              <a:rPr lang="en-US" dirty="0"/>
              <a:t>To make sense of what is happening around them</a:t>
            </a:r>
          </a:p>
          <a:p>
            <a:pPr marL="342900" indent="-342900">
              <a:lnSpc>
                <a:spcPct val="150000"/>
              </a:lnSpc>
              <a:buFont typeface="Arial" charset="0"/>
              <a:buChar char="•"/>
            </a:pPr>
            <a:r>
              <a:rPr lang="en-US" dirty="0"/>
              <a:t>To express their feelings</a:t>
            </a:r>
          </a:p>
          <a:p>
            <a:pPr marL="342900" indent="-342900">
              <a:lnSpc>
                <a:spcPct val="150000"/>
              </a:lnSpc>
              <a:buFont typeface="Arial" charset="0"/>
              <a:buChar char="•"/>
            </a:pPr>
            <a:r>
              <a:rPr lang="en-US" dirty="0"/>
              <a:t>For caregivers to listen sensitively and actively</a:t>
            </a:r>
          </a:p>
          <a:p>
            <a:pPr marL="342900" indent="-342900">
              <a:lnSpc>
                <a:spcPct val="150000"/>
              </a:lnSpc>
              <a:buFont typeface="Arial" charset="0"/>
              <a:buChar char="•"/>
            </a:pPr>
            <a:r>
              <a:rPr lang="en-US" dirty="0"/>
              <a:t>For caregivers to accept their children’s feeling and let them talk when they feel like it</a:t>
            </a:r>
          </a:p>
          <a:p>
            <a:endParaRPr lang="en-US" dirty="0"/>
          </a:p>
          <a:p>
            <a:pPr marL="342900" indent="-342900">
              <a:buFont typeface="Wingdings" charset="2"/>
              <a:buChar char="Ø"/>
            </a:pPr>
            <a:endParaRPr lang="en-US" dirty="0"/>
          </a:p>
          <a:p>
            <a:endParaRPr lang="en-US" dirty="0"/>
          </a:p>
        </p:txBody>
      </p:sp>
    </p:spTree>
    <p:extLst>
      <p:ext uri="{BB962C8B-B14F-4D97-AF65-F5344CB8AC3E}">
        <p14:creationId xmlns:p14="http://schemas.microsoft.com/office/powerpoint/2010/main" val="4194064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E562D-823A-584B-925A-3994ED81284E}"/>
              </a:ext>
            </a:extLst>
          </p:cNvPr>
          <p:cNvSpPr>
            <a:spLocks noGrp="1"/>
          </p:cNvSpPr>
          <p:nvPr>
            <p:ph type="title"/>
          </p:nvPr>
        </p:nvSpPr>
        <p:spPr/>
        <p:txBody>
          <a:bodyPr/>
          <a:lstStyle/>
          <a:p>
            <a:r>
              <a:rPr lang="en-US" b="1" u="sng" dirty="0">
                <a:solidFill>
                  <a:prstClr val="black"/>
                </a:solidFill>
              </a:rPr>
              <a:t>Day 3 - Agenda</a:t>
            </a:r>
            <a:br>
              <a:rPr lang="en-US" dirty="0"/>
            </a:br>
            <a:endParaRPr lang="en-GB" dirty="0"/>
          </a:p>
        </p:txBody>
      </p:sp>
      <p:sp>
        <p:nvSpPr>
          <p:cNvPr id="3" name="TextBox 2">
            <a:extLst>
              <a:ext uri="{FF2B5EF4-FFF2-40B4-BE49-F238E27FC236}">
                <a16:creationId xmlns:a16="http://schemas.microsoft.com/office/drawing/2014/main" id="{B4687D25-EB03-DE49-830C-F5435DB574C5}"/>
              </a:ext>
            </a:extLst>
          </p:cNvPr>
          <p:cNvSpPr txBox="1"/>
          <p:nvPr/>
        </p:nvSpPr>
        <p:spPr>
          <a:xfrm>
            <a:off x="762000" y="2133600"/>
            <a:ext cx="7924800" cy="2708434"/>
          </a:xfrm>
          <a:prstGeom prst="rect">
            <a:avLst/>
          </a:prstGeom>
          <a:noFill/>
        </p:spPr>
        <p:txBody>
          <a:bodyPr wrap="square" rtlCol="0">
            <a:spAutoFit/>
          </a:bodyPr>
          <a:lstStyle/>
          <a:p>
            <a:pPr marL="457200" indent="-457200">
              <a:spcBef>
                <a:spcPts val="600"/>
              </a:spcBef>
              <a:spcAft>
                <a:spcPts val="600"/>
              </a:spcAft>
              <a:buFont typeface="+mj-lt"/>
              <a:buAutoNum type="arabicPeriod"/>
            </a:pPr>
            <a:r>
              <a:rPr lang="en-GB" sz="2800" dirty="0"/>
              <a:t>How children communicate</a:t>
            </a:r>
          </a:p>
          <a:p>
            <a:pPr marL="457200" indent="-457200">
              <a:spcBef>
                <a:spcPts val="600"/>
              </a:spcBef>
              <a:spcAft>
                <a:spcPts val="600"/>
              </a:spcAft>
              <a:buFont typeface="+mj-lt"/>
              <a:buAutoNum type="arabicPeriod"/>
            </a:pPr>
            <a:r>
              <a:rPr lang="en-GB" sz="2800" dirty="0"/>
              <a:t>Communicating with empathy</a:t>
            </a:r>
          </a:p>
          <a:p>
            <a:pPr marL="457200" indent="-457200">
              <a:spcBef>
                <a:spcPts val="600"/>
              </a:spcBef>
              <a:spcAft>
                <a:spcPts val="600"/>
              </a:spcAft>
              <a:buFont typeface="+mj-lt"/>
              <a:buAutoNum type="arabicPeriod"/>
            </a:pPr>
            <a:r>
              <a:rPr lang="en-GB" sz="2800" dirty="0"/>
              <a:t>Understanding child and adolescent psychosocial needs</a:t>
            </a:r>
          </a:p>
          <a:p>
            <a:pPr marL="457200" indent="-457200">
              <a:spcBef>
                <a:spcPts val="600"/>
              </a:spcBef>
              <a:spcAft>
                <a:spcPts val="600"/>
              </a:spcAft>
              <a:buFont typeface="+mj-lt"/>
              <a:buAutoNum type="arabicPeriod"/>
            </a:pPr>
            <a:r>
              <a:rPr lang="en-GB" sz="2800" dirty="0"/>
              <a:t>Practice</a:t>
            </a:r>
          </a:p>
        </p:txBody>
      </p:sp>
    </p:spTree>
    <p:extLst>
      <p:ext uri="{BB962C8B-B14F-4D97-AF65-F5344CB8AC3E}">
        <p14:creationId xmlns:p14="http://schemas.microsoft.com/office/powerpoint/2010/main" val="13721221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1"/>
          <p:cNvSpPr txBox="1">
            <a:spLocks/>
          </p:cNvSpPr>
          <p:nvPr/>
        </p:nvSpPr>
        <p:spPr>
          <a:xfrm>
            <a:off x="228600" y="228600"/>
            <a:ext cx="8305800" cy="1219200"/>
          </a:xfrm>
          <a:prstGeom prst="rect">
            <a:avLst/>
          </a:prstGeom>
        </p:spPr>
        <p:txBody>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dirty="0"/>
              <a:t>Let’s practice!</a:t>
            </a:r>
          </a:p>
        </p:txBody>
      </p:sp>
      <p:sp>
        <p:nvSpPr>
          <p:cNvPr id="4" name="TextBox 3"/>
          <p:cNvSpPr txBox="1"/>
          <p:nvPr/>
        </p:nvSpPr>
        <p:spPr>
          <a:xfrm>
            <a:off x="228600" y="1295400"/>
            <a:ext cx="8610600" cy="4832092"/>
          </a:xfrm>
          <a:prstGeom prst="rect">
            <a:avLst/>
          </a:prstGeom>
          <a:noFill/>
        </p:spPr>
        <p:txBody>
          <a:bodyPr wrap="square" rtlCol="0">
            <a:spAutoFit/>
          </a:bodyPr>
          <a:lstStyle/>
          <a:p>
            <a:r>
              <a:rPr lang="en-US" sz="1400" b="1" dirty="0"/>
              <a:t>Groups 1 : </a:t>
            </a:r>
            <a:r>
              <a:rPr lang="en-US" sz="1400" dirty="0"/>
              <a:t>Parenting Skills Curriculum for 0-5 - Session 6: Communicating with empathy</a:t>
            </a:r>
          </a:p>
          <a:p>
            <a:r>
              <a:rPr lang="en-US" sz="1400" dirty="0"/>
              <a:t>• Activity 3: Communication: A two way process </a:t>
            </a:r>
          </a:p>
          <a:p>
            <a:pPr marL="92075" indent="-92075">
              <a:buFont typeface="Arial" panose="020B0604020202020204" pitchFamily="34" charset="0"/>
              <a:buChar char="•"/>
            </a:pPr>
            <a:r>
              <a:rPr lang="en-US" sz="1400" dirty="0"/>
              <a:t>Activity 4: The four steps of empathetic communication</a:t>
            </a:r>
          </a:p>
          <a:p>
            <a:endParaRPr lang="en-US" sz="1400" dirty="0"/>
          </a:p>
          <a:p>
            <a:r>
              <a:rPr lang="en-US" sz="1400" b="1" dirty="0"/>
              <a:t>Groups 2 : </a:t>
            </a:r>
            <a:r>
              <a:rPr lang="en-US" sz="1400" dirty="0"/>
              <a:t>Parenting Skills Curriculum for caregivers of adolescents – Session 6: Communication and Empathy with Children and Adolescents</a:t>
            </a:r>
          </a:p>
          <a:p>
            <a:r>
              <a:rPr lang="en-US" sz="1400" dirty="0"/>
              <a:t>• Activity 3: Effective communication takes time and respect</a:t>
            </a:r>
          </a:p>
          <a:p>
            <a:pPr marL="92075" indent="-92075">
              <a:buFont typeface="Arial" panose="020B0604020202020204" pitchFamily="34" charset="0"/>
              <a:buChar char="•"/>
            </a:pPr>
            <a:r>
              <a:rPr lang="en-US" sz="1400" dirty="0"/>
              <a:t>Activity 4: The concept of empathy</a:t>
            </a:r>
          </a:p>
          <a:p>
            <a:endParaRPr lang="en-US" sz="1400" dirty="0"/>
          </a:p>
          <a:p>
            <a:r>
              <a:rPr lang="en-US" sz="1400" b="1" dirty="0"/>
              <a:t>Group 3: </a:t>
            </a:r>
            <a:r>
              <a:rPr lang="en-US" sz="1400" dirty="0"/>
              <a:t>Parenting Skills Curriculum for caregivers of adolescents– Session 11: Understanding adolescents’ psychosocial needs </a:t>
            </a:r>
          </a:p>
          <a:p>
            <a:r>
              <a:rPr lang="en-US" sz="1400" dirty="0"/>
              <a:t>• Activity 2: Understanding the impact of a crisis on adolescent (shorten to 30 minutes)</a:t>
            </a:r>
          </a:p>
          <a:p>
            <a:endParaRPr lang="en-US" sz="1400" dirty="0"/>
          </a:p>
          <a:p>
            <a:r>
              <a:rPr lang="en-US" sz="1400" b="1" dirty="0"/>
              <a:t>Group 4: </a:t>
            </a:r>
            <a:r>
              <a:rPr lang="en-US" sz="1400" dirty="0"/>
              <a:t>Parenting Skills Curriculum for caregivers of children– Session 11: Providing psychosocial support to children</a:t>
            </a:r>
          </a:p>
          <a:p>
            <a:r>
              <a:rPr lang="en-US" sz="1400" dirty="0"/>
              <a:t>• Activity 2: Talking and listening (shorten to 30 minutes)</a:t>
            </a:r>
          </a:p>
          <a:p>
            <a:endParaRPr lang="en-US" sz="1400" dirty="0"/>
          </a:p>
          <a:p>
            <a:r>
              <a:rPr lang="en-US" sz="1400" b="1" dirty="0"/>
              <a:t>Group 5: </a:t>
            </a:r>
            <a:r>
              <a:rPr lang="en-US" sz="1400" dirty="0"/>
              <a:t>Parenting Skills Curriculum for caregivers of children – </a:t>
            </a:r>
            <a:r>
              <a:rPr lang="en-US" sz="1400" dirty="0">
                <a:latin typeface="+mn-lt"/>
              </a:rPr>
              <a:t>Session 11: </a:t>
            </a:r>
            <a:r>
              <a:rPr lang="en-US" sz="1400" dirty="0"/>
              <a:t>Providing psychosocial support to children</a:t>
            </a:r>
          </a:p>
          <a:p>
            <a:r>
              <a:rPr lang="en-US" sz="1400" dirty="0"/>
              <a:t>• Activity 3: Children’s activities</a:t>
            </a:r>
          </a:p>
          <a:p>
            <a:pPr marL="92075" indent="-92075">
              <a:buFont typeface="Arial" panose="020B0604020202020204" pitchFamily="34" charset="0"/>
              <a:buChar char="•"/>
            </a:pPr>
            <a:r>
              <a:rPr lang="en-US" sz="1400" dirty="0"/>
              <a:t>Activity 4: Relaxation and mindfulness exercises</a:t>
            </a:r>
          </a:p>
          <a:p>
            <a:endParaRPr lang="en-US" sz="1400" dirty="0"/>
          </a:p>
        </p:txBody>
      </p:sp>
    </p:spTree>
    <p:extLst>
      <p:ext uri="{BB962C8B-B14F-4D97-AF65-F5344CB8AC3E}">
        <p14:creationId xmlns:p14="http://schemas.microsoft.com/office/powerpoint/2010/main" val="14738742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457200"/>
            <a:ext cx="8305800" cy="1219200"/>
          </a:xfrm>
        </p:spPr>
        <p:txBody>
          <a:bodyPr/>
          <a:lstStyle/>
          <a:p>
            <a:r>
              <a:rPr lang="en-US" b="1" u="sng" dirty="0"/>
              <a:t>Debrief </a:t>
            </a:r>
          </a:p>
        </p:txBody>
      </p:sp>
      <p:sp>
        <p:nvSpPr>
          <p:cNvPr id="4" name="Rectangle 3"/>
          <p:cNvSpPr/>
          <p:nvPr/>
        </p:nvSpPr>
        <p:spPr>
          <a:xfrm>
            <a:off x="381000" y="1371600"/>
            <a:ext cx="8299938" cy="4524315"/>
          </a:xfrm>
          <a:prstGeom prst="rect">
            <a:avLst/>
          </a:prstGeom>
        </p:spPr>
        <p:txBody>
          <a:bodyPr wrap="square">
            <a:spAutoFit/>
          </a:bodyPr>
          <a:lstStyle/>
          <a:p>
            <a:r>
              <a:rPr lang="en-US" b="1" dirty="0">
                <a:latin typeface="+mn-lt"/>
              </a:rPr>
              <a:t>Step 1: Self-evaluation</a:t>
            </a:r>
          </a:p>
          <a:p>
            <a:pPr marL="342900" indent="-342900">
              <a:buFont typeface="Arial" panose="020B0604020202020204" pitchFamily="34" charset="0"/>
              <a:buChar char="•"/>
            </a:pPr>
            <a:r>
              <a:rPr lang="en-US" dirty="0">
                <a:latin typeface="+mn-lt"/>
              </a:rPr>
              <a:t>What went well?</a:t>
            </a:r>
          </a:p>
          <a:p>
            <a:pPr marL="342900" indent="-342900">
              <a:buFont typeface="Arial" panose="020B0604020202020204" pitchFamily="34" charset="0"/>
              <a:buChar char="•"/>
            </a:pPr>
            <a:r>
              <a:rPr lang="en-US" dirty="0">
                <a:latin typeface="+mn-lt"/>
              </a:rPr>
              <a:t>What they could have done differently?</a:t>
            </a:r>
          </a:p>
          <a:p>
            <a:endParaRPr lang="en-US" dirty="0">
              <a:latin typeface="AkzidenzGroteskBE-Light"/>
            </a:endParaRPr>
          </a:p>
          <a:p>
            <a:r>
              <a:rPr lang="en-US" b="1" dirty="0"/>
              <a:t>Step 2: Whole group debrief</a:t>
            </a:r>
          </a:p>
          <a:p>
            <a:pPr marL="342900" indent="-342900">
              <a:buFont typeface="Arial" panose="020B0604020202020204" pitchFamily="34" charset="0"/>
              <a:buChar char="•"/>
            </a:pPr>
            <a:r>
              <a:rPr lang="en-US" dirty="0"/>
              <a:t>Positive feedback</a:t>
            </a:r>
          </a:p>
          <a:p>
            <a:pPr marL="342900" indent="-342900">
              <a:buFont typeface="Arial" panose="020B0604020202020204" pitchFamily="34" charset="0"/>
              <a:buChar char="•"/>
            </a:pPr>
            <a:r>
              <a:rPr lang="en-US" dirty="0"/>
              <a:t>Suggestions for improvement</a:t>
            </a:r>
          </a:p>
          <a:p>
            <a:endParaRPr lang="en-US" dirty="0"/>
          </a:p>
          <a:p>
            <a:r>
              <a:rPr lang="en-US" b="1" dirty="0"/>
              <a:t>Step 3: Feedback from trainer</a:t>
            </a:r>
          </a:p>
          <a:p>
            <a:pPr marL="342900" indent="-342900">
              <a:buFont typeface="Arial" panose="020B0604020202020204" pitchFamily="34" charset="0"/>
              <a:buChar char="•"/>
            </a:pPr>
            <a:r>
              <a:rPr lang="en-US" dirty="0"/>
              <a:t>Positive feedback</a:t>
            </a:r>
          </a:p>
          <a:p>
            <a:pPr marL="342900" indent="-342900">
              <a:buFont typeface="Arial" panose="020B0604020202020204" pitchFamily="34" charset="0"/>
              <a:buChar char="•"/>
            </a:pPr>
            <a:r>
              <a:rPr lang="en-US" dirty="0"/>
              <a:t>Suggestions for improvement</a:t>
            </a:r>
          </a:p>
          <a:p>
            <a:endParaRPr lang="en-US" dirty="0"/>
          </a:p>
        </p:txBody>
      </p:sp>
    </p:spTree>
    <p:extLst>
      <p:ext uri="{BB962C8B-B14F-4D97-AF65-F5344CB8AC3E}">
        <p14:creationId xmlns:p14="http://schemas.microsoft.com/office/powerpoint/2010/main" val="17502512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a:xfrm>
            <a:off x="457200" y="609600"/>
            <a:ext cx="8305800" cy="1219200"/>
          </a:xfrm>
        </p:spPr>
        <p:txBody>
          <a:bodyPr/>
          <a:lstStyle/>
          <a:p>
            <a:r>
              <a:rPr lang="en-US" b="1" u="sng" dirty="0">
                <a:latin typeface="Arial" charset="0"/>
                <a:ea typeface="MS PGothic" charset="0"/>
              </a:rPr>
              <a:t>Thoughts about today’s session</a:t>
            </a:r>
          </a:p>
        </p:txBody>
      </p:sp>
      <p:sp>
        <p:nvSpPr>
          <p:cNvPr id="5" name="Content Placeholder 4"/>
          <p:cNvSpPr>
            <a:spLocks noGrp="1"/>
          </p:cNvSpPr>
          <p:nvPr>
            <p:ph idx="1"/>
          </p:nvPr>
        </p:nvSpPr>
        <p:spPr>
          <a:xfrm>
            <a:off x="457200" y="1676400"/>
            <a:ext cx="8305800" cy="3505200"/>
          </a:xfrm>
          <a:noFill/>
          <a:ln>
            <a:noFill/>
          </a:ln>
          <a:effectLst/>
          <a:extLst/>
        </p:spPr>
        <p:style>
          <a:lnRef idx="1">
            <a:schemeClr val="dk1"/>
          </a:lnRef>
          <a:fillRef idx="2">
            <a:schemeClr val="dk1"/>
          </a:fillRef>
          <a:effectRef idx="1">
            <a:schemeClr val="dk1"/>
          </a:effectRef>
          <a:fontRef idx="minor">
            <a:schemeClr val="dk1"/>
          </a:fontRef>
        </p:style>
        <p:txBody>
          <a:bodyPr>
            <a:normAutofit/>
          </a:bodyPr>
          <a:lstStyle/>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did you learn today?</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did you like best about the session?</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did you like least? Why?</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would you have liked to discuss that was not covered?</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Suggestions or comments?</a:t>
            </a:r>
          </a:p>
          <a:p>
            <a:pPr>
              <a:defRPr/>
            </a:pPr>
            <a:endParaRPr lang="en-US" dirty="0"/>
          </a:p>
        </p:txBody>
      </p:sp>
    </p:spTree>
    <p:extLst>
      <p:ext uri="{BB962C8B-B14F-4D97-AF65-F5344CB8AC3E}">
        <p14:creationId xmlns:p14="http://schemas.microsoft.com/office/powerpoint/2010/main" val="3639668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305800" cy="1219200"/>
          </a:xfrm>
        </p:spPr>
        <p:txBody>
          <a:bodyPr/>
          <a:lstStyle/>
          <a:p>
            <a:r>
              <a:rPr lang="en-US" b="1" u="sng" dirty="0"/>
              <a:t>Review from Day 2</a:t>
            </a:r>
            <a:br>
              <a:rPr lang="en-US" dirty="0"/>
            </a:br>
            <a:br>
              <a:rPr lang="en-US" dirty="0"/>
            </a:br>
            <a:endParaRPr lang="en-US" dirty="0"/>
          </a:p>
        </p:txBody>
      </p:sp>
      <p:sp>
        <p:nvSpPr>
          <p:cNvPr id="3" name="TextBox 2"/>
          <p:cNvSpPr txBox="1"/>
          <p:nvPr/>
        </p:nvSpPr>
        <p:spPr>
          <a:xfrm>
            <a:off x="381000" y="2133600"/>
            <a:ext cx="8267699" cy="3785652"/>
          </a:xfrm>
          <a:prstGeom prst="rect">
            <a:avLst/>
          </a:prstGeom>
          <a:noFill/>
        </p:spPr>
        <p:txBody>
          <a:bodyPr wrap="square" rtlCol="0">
            <a:spAutoFit/>
          </a:bodyPr>
          <a:lstStyle/>
          <a:p>
            <a:pPr lvl="0"/>
            <a:r>
              <a:rPr lang="en-US" b="1" dirty="0"/>
              <a:t>Discuss in pairs:</a:t>
            </a:r>
          </a:p>
          <a:p>
            <a:pPr lvl="0"/>
            <a:endParaRPr lang="en-US" dirty="0"/>
          </a:p>
          <a:p>
            <a:pPr marL="342900" lvl="0" indent="-342900">
              <a:buFont typeface="Arial" panose="020B0604020202020204" pitchFamily="34" charset="0"/>
              <a:buChar char="•"/>
            </a:pPr>
            <a:r>
              <a:rPr lang="en-US" dirty="0"/>
              <a:t>What are some ways of playing with children that promote brain development?</a:t>
            </a:r>
          </a:p>
          <a:p>
            <a:pPr marL="342900" lvl="0" indent="-342900">
              <a:buFont typeface="Arial"/>
              <a:buChar char="•"/>
            </a:pPr>
            <a:endParaRPr lang="en-US" dirty="0"/>
          </a:p>
          <a:p>
            <a:pPr marL="342900" lvl="0" indent="-342900">
              <a:buFont typeface="Arial" panose="020B0604020202020204" pitchFamily="34" charset="0"/>
              <a:buChar char="•"/>
            </a:pPr>
            <a:r>
              <a:rPr lang="en-US" dirty="0"/>
              <a:t>Did you have a chance to play with your own children (if you don’t have children, did you play with a friend’s or relative’s children) in a way that promotes brain development? </a:t>
            </a:r>
          </a:p>
          <a:p>
            <a:endParaRPr lang="en-US" dirty="0"/>
          </a:p>
        </p:txBody>
      </p:sp>
    </p:spTree>
    <p:extLst>
      <p:ext uri="{BB962C8B-B14F-4D97-AF65-F5344CB8AC3E}">
        <p14:creationId xmlns:p14="http://schemas.microsoft.com/office/powerpoint/2010/main" val="3531135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05800" cy="1219200"/>
          </a:xfrm>
        </p:spPr>
        <p:txBody>
          <a:bodyPr/>
          <a:lstStyle/>
          <a:p>
            <a:r>
              <a:rPr lang="en-US" b="1" u="sng" dirty="0"/>
              <a:t>How do children communicate? </a:t>
            </a:r>
          </a:p>
        </p:txBody>
      </p:sp>
      <p:sp>
        <p:nvSpPr>
          <p:cNvPr id="3" name="Content Placeholder 2"/>
          <p:cNvSpPr>
            <a:spLocks noGrp="1"/>
          </p:cNvSpPr>
          <p:nvPr>
            <p:ph idx="1"/>
          </p:nvPr>
        </p:nvSpPr>
        <p:spPr>
          <a:xfrm>
            <a:off x="457200" y="1524000"/>
            <a:ext cx="8305800" cy="4038600"/>
          </a:xfrm>
        </p:spPr>
        <p:txBody>
          <a:bodyPr/>
          <a:lstStyle/>
          <a:p>
            <a:pPr marL="457200" indent="-457200">
              <a:spcAft>
                <a:spcPts val="600"/>
              </a:spcAft>
              <a:buFont typeface="Arial"/>
              <a:buChar char="•"/>
            </a:pPr>
            <a:r>
              <a:rPr lang="en-US" dirty="0"/>
              <a:t>At what age can you start communicating with your child?</a:t>
            </a:r>
          </a:p>
          <a:p>
            <a:pPr marL="857250" lvl="1" indent="-457200">
              <a:buFont typeface="Arial" charset="0"/>
              <a:buChar char="•"/>
            </a:pPr>
            <a:r>
              <a:rPr lang="en-US" sz="2400" dirty="0"/>
              <a:t>Children can communicate the moment they are born.</a:t>
            </a:r>
          </a:p>
          <a:p>
            <a:pPr marL="857250" lvl="1" indent="-457200">
              <a:buFont typeface="Arial" charset="0"/>
              <a:buChar char="•"/>
            </a:pPr>
            <a:r>
              <a:rPr lang="en-US" sz="2400" dirty="0"/>
              <a:t>Unborn can also communicate through loving touch: haptonomy</a:t>
            </a:r>
          </a:p>
          <a:p>
            <a:pPr marL="457200" indent="-457200">
              <a:spcAft>
                <a:spcPts val="600"/>
              </a:spcAft>
              <a:buFont typeface="Arial"/>
              <a:buChar char="•"/>
            </a:pPr>
            <a:r>
              <a:rPr lang="en-US" dirty="0"/>
              <a:t>What are the ways babies communicate?</a:t>
            </a:r>
          </a:p>
          <a:p>
            <a:pPr lvl="0"/>
            <a:r>
              <a:rPr lang="en-US" b="1" i="1" dirty="0"/>
              <a:t>Communication is a two-way process! </a:t>
            </a:r>
            <a:endParaRPr lang="en-US" dirty="0"/>
          </a:p>
          <a:p>
            <a:endParaRPr lang="en-US" dirty="0"/>
          </a:p>
        </p:txBody>
      </p:sp>
    </p:spTree>
    <p:extLst>
      <p:ext uri="{BB962C8B-B14F-4D97-AF65-F5344CB8AC3E}">
        <p14:creationId xmlns:p14="http://schemas.microsoft.com/office/powerpoint/2010/main" val="3409638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9569" name="Title 1"/>
          <p:cNvSpPr>
            <a:spLocks noGrp="1"/>
          </p:cNvSpPr>
          <p:nvPr>
            <p:ph type="title"/>
          </p:nvPr>
        </p:nvSpPr>
        <p:spPr>
          <a:xfrm>
            <a:off x="340518" y="533400"/>
            <a:ext cx="8305800" cy="1219200"/>
          </a:xfrm>
        </p:spPr>
        <p:txBody>
          <a:bodyPr/>
          <a:lstStyle/>
          <a:p>
            <a:r>
              <a:rPr lang="en-US" b="1" u="sng" dirty="0">
                <a:latin typeface="Arial" charset="0"/>
                <a:ea typeface="MS PGothic" charset="0"/>
              </a:rPr>
              <a:t>Body mapping exercise </a:t>
            </a:r>
          </a:p>
        </p:txBody>
      </p:sp>
      <p:sp>
        <p:nvSpPr>
          <p:cNvPr id="109570" name="TextBox 2"/>
          <p:cNvSpPr txBox="1">
            <a:spLocks noChangeArrowheads="1"/>
          </p:cNvSpPr>
          <p:nvPr/>
        </p:nvSpPr>
        <p:spPr bwMode="auto">
          <a:xfrm>
            <a:off x="1854200" y="2406650"/>
            <a:ext cx="18415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a:p>
        </p:txBody>
      </p:sp>
      <p:sp>
        <p:nvSpPr>
          <p:cNvPr id="109571" name="TextBox 4"/>
          <p:cNvSpPr txBox="1">
            <a:spLocks noChangeArrowheads="1"/>
          </p:cNvSpPr>
          <p:nvPr/>
        </p:nvSpPr>
        <p:spPr bwMode="auto">
          <a:xfrm>
            <a:off x="533399" y="1524000"/>
            <a:ext cx="8112919" cy="5078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marL="457200" indent="-457200">
              <a:buFont typeface="+mj-lt"/>
              <a:buAutoNum type="arabicPeriod"/>
            </a:pPr>
            <a:r>
              <a:rPr lang="en-US" sz="2000" dirty="0"/>
              <a:t>You have 30 minutes to complete this activity.</a:t>
            </a:r>
          </a:p>
          <a:p>
            <a:pPr marL="457200" indent="-457200">
              <a:buFont typeface="+mj-lt"/>
              <a:buAutoNum type="arabicPeriod"/>
            </a:pPr>
            <a:r>
              <a:rPr lang="en-US" sz="2000" dirty="0"/>
              <a:t>Draw a body shape on a piece of paper.</a:t>
            </a:r>
          </a:p>
          <a:p>
            <a:pPr marL="457200" indent="-457200">
              <a:buFont typeface="+mj-lt"/>
              <a:buAutoNum type="arabicPeriod"/>
            </a:pPr>
            <a:r>
              <a:rPr lang="en-US" sz="2000" dirty="0"/>
              <a:t>Remember some happy memories and some unhappy memories from their childhood.</a:t>
            </a:r>
          </a:p>
          <a:p>
            <a:pPr marL="457200" indent="-457200">
              <a:buFont typeface="+mj-lt"/>
              <a:buAutoNum type="arabicPeriod"/>
            </a:pPr>
            <a:r>
              <a:rPr lang="en-US" sz="2000" dirty="0"/>
              <a:t>Make a dot on the drawings of the body where you felt good while remembering a happy memory.</a:t>
            </a:r>
          </a:p>
          <a:p>
            <a:pPr marL="457200" indent="-457200">
              <a:buFont typeface="+mj-lt"/>
              <a:buAutoNum type="arabicPeriod"/>
            </a:pPr>
            <a:r>
              <a:rPr lang="en-US" sz="2000" dirty="0"/>
              <a:t>Make a cross on the drawings in the areas where you felt pain while remembering.</a:t>
            </a:r>
          </a:p>
          <a:p>
            <a:pPr marL="457200" indent="-457200">
              <a:buFont typeface="+mj-lt"/>
              <a:buAutoNum type="arabicPeriod"/>
            </a:pPr>
            <a:r>
              <a:rPr lang="en-US" sz="2000" dirty="0"/>
              <a:t>Pair with a partner and discuss the following:</a:t>
            </a:r>
          </a:p>
          <a:p>
            <a:pPr lvl="2"/>
            <a:r>
              <a:rPr lang="en-US" sz="2000" dirty="0"/>
              <a:t>• Your happy and unhappy memories from childhood, if you feel comfortable sharing.</a:t>
            </a:r>
          </a:p>
          <a:p>
            <a:pPr lvl="2"/>
            <a:r>
              <a:rPr lang="en-US" sz="2000" dirty="0"/>
              <a:t>• Whether adults around you in your childhood understood your feelings.</a:t>
            </a:r>
          </a:p>
          <a:p>
            <a:pPr lvl="2"/>
            <a:r>
              <a:rPr lang="en-US" sz="2000" dirty="0"/>
              <a:t>• Whether adults around you in your childhood acknowledged your feelings and offered to help.</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1617" name="Title 1"/>
          <p:cNvSpPr>
            <a:spLocks noGrp="1"/>
          </p:cNvSpPr>
          <p:nvPr>
            <p:ph type="title"/>
          </p:nvPr>
        </p:nvSpPr>
        <p:spPr>
          <a:xfrm>
            <a:off x="627063" y="582722"/>
            <a:ext cx="8305800" cy="1219200"/>
          </a:xfrm>
        </p:spPr>
        <p:txBody>
          <a:bodyPr/>
          <a:lstStyle/>
          <a:p>
            <a:r>
              <a:rPr lang="en-US" b="1" u="sng" dirty="0">
                <a:latin typeface="Arial" charset="0"/>
                <a:ea typeface="MS PGothic" charset="0"/>
              </a:rPr>
              <a:t>Empathy</a:t>
            </a:r>
          </a:p>
        </p:txBody>
      </p:sp>
      <p:sp>
        <p:nvSpPr>
          <p:cNvPr id="3" name="Rectangle 2"/>
          <p:cNvSpPr/>
          <p:nvPr/>
        </p:nvSpPr>
        <p:spPr>
          <a:xfrm>
            <a:off x="990600" y="1524000"/>
            <a:ext cx="6927056" cy="4139595"/>
          </a:xfrm>
          <a:prstGeom prst="rect">
            <a:avLst/>
          </a:prstGeom>
        </p:spPr>
        <p:txBody>
          <a:bodyPr wrap="square">
            <a:spAutoFit/>
          </a:bodyPr>
          <a:lstStyle/>
          <a:p>
            <a:pPr marL="109538">
              <a:defRPr/>
            </a:pPr>
            <a:endParaRPr lang="en-US" sz="3200" dirty="0">
              <a:solidFill>
                <a:srgbClr val="92D050"/>
              </a:solidFill>
            </a:endParaRPr>
          </a:p>
          <a:p>
            <a:pPr marL="452438" indent="-342900">
              <a:spcAft>
                <a:spcPts val="600"/>
              </a:spcAft>
              <a:buFont typeface="Arial" charset="0"/>
              <a:buChar char="•"/>
              <a:defRPr/>
            </a:pPr>
            <a:r>
              <a:rPr lang="en-US" dirty="0"/>
              <a:t>A human characteristic that allows us to </a:t>
            </a:r>
            <a:r>
              <a:rPr lang="en-US" b="1" dirty="0"/>
              <a:t>understand and feel for our fellow human beings </a:t>
            </a:r>
          </a:p>
          <a:p>
            <a:pPr marL="452438" indent="-342900">
              <a:spcAft>
                <a:spcPts val="600"/>
              </a:spcAft>
              <a:buFont typeface="Arial" charset="0"/>
              <a:buChar char="•"/>
              <a:defRPr/>
            </a:pPr>
            <a:r>
              <a:rPr lang="en-US" dirty="0"/>
              <a:t>It is the ability to perceive the emotions, needs and desires of another person, to understand and </a:t>
            </a:r>
            <a:r>
              <a:rPr lang="en-US" b="1" dirty="0"/>
              <a:t>act with care</a:t>
            </a:r>
            <a:r>
              <a:rPr lang="en-US" dirty="0"/>
              <a:t>. </a:t>
            </a:r>
          </a:p>
          <a:p>
            <a:pPr marL="452438" indent="-342900">
              <a:spcAft>
                <a:spcPts val="600"/>
              </a:spcAft>
              <a:buFont typeface="Arial" charset="0"/>
              <a:buChar char="•"/>
              <a:defRPr/>
            </a:pPr>
            <a:r>
              <a:rPr lang="en-US" dirty="0"/>
              <a:t>It involves being able to walk in the shoes of another person and feel what it is like.</a:t>
            </a:r>
          </a:p>
          <a:p>
            <a:pPr marL="452438" indent="-342900">
              <a:spcAft>
                <a:spcPts val="600"/>
              </a:spcAft>
              <a:buFont typeface="Arial" charset="0"/>
              <a:buChar char="•"/>
              <a:defRPr/>
            </a:pPr>
            <a:endParaRPr lang="en-US" dirty="0">
              <a:solidFill>
                <a:srgbClr val="FFD6CB"/>
              </a:solidFill>
            </a:endParaRPr>
          </a:p>
        </p:txBody>
      </p:sp>
    </p:spTree>
    <p:extLst>
      <p:ext uri="{BB962C8B-B14F-4D97-AF65-F5344CB8AC3E}">
        <p14:creationId xmlns:p14="http://schemas.microsoft.com/office/powerpoint/2010/main" val="4232728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665" name="Title 1"/>
          <p:cNvSpPr>
            <a:spLocks noGrp="1"/>
          </p:cNvSpPr>
          <p:nvPr>
            <p:ph type="title"/>
          </p:nvPr>
        </p:nvSpPr>
        <p:spPr>
          <a:xfrm>
            <a:off x="244475" y="685800"/>
            <a:ext cx="8305800" cy="1219200"/>
          </a:xfrm>
        </p:spPr>
        <p:txBody>
          <a:bodyPr/>
          <a:lstStyle/>
          <a:p>
            <a:r>
              <a:rPr lang="en-US" b="1" u="sng" dirty="0">
                <a:latin typeface="Arial" charset="0"/>
                <a:ea typeface="MS PGothic" charset="0"/>
              </a:rPr>
              <a:t>Stages of empathetic development</a:t>
            </a:r>
          </a:p>
        </p:txBody>
      </p:sp>
      <p:sp>
        <p:nvSpPr>
          <p:cNvPr id="113666" name="Rectangle 2"/>
          <p:cNvSpPr>
            <a:spLocks noChangeArrowheads="1"/>
          </p:cNvSpPr>
          <p:nvPr/>
        </p:nvSpPr>
        <p:spPr bwMode="auto">
          <a:xfrm>
            <a:off x="244475" y="1143000"/>
            <a:ext cx="8032750" cy="51090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112713" indent="-3175"/>
            <a:endParaRPr lang="en-US" sz="2000" dirty="0"/>
          </a:p>
          <a:p>
            <a:pPr marL="342900" lvl="0" indent="-342900">
              <a:buFont typeface="Arial"/>
              <a:buChar char="•"/>
            </a:pPr>
            <a:r>
              <a:rPr lang="en-US" sz="1800" dirty="0"/>
              <a:t>Children experience strong feelings that shape their personalities as they grow up. That is, they build memories through experiences.</a:t>
            </a:r>
          </a:p>
          <a:p>
            <a:pPr lvl="0"/>
            <a:endParaRPr lang="en-US" sz="1800" dirty="0"/>
          </a:p>
          <a:p>
            <a:pPr marL="342900" lvl="0" indent="-342900">
              <a:buFont typeface="Arial"/>
              <a:buChar char="•"/>
            </a:pPr>
            <a:r>
              <a:rPr lang="en-US" sz="1800" dirty="0"/>
              <a:t>Children want and need their parents to understand and help with their difficult feelings. </a:t>
            </a:r>
          </a:p>
          <a:p>
            <a:pPr lvl="0"/>
            <a:endParaRPr lang="en-US" sz="1800" dirty="0"/>
          </a:p>
          <a:p>
            <a:pPr marL="342900" lvl="0" indent="-342900">
              <a:buFont typeface="Arial"/>
              <a:buChar char="•"/>
            </a:pPr>
            <a:r>
              <a:rPr lang="en-US" sz="1800" dirty="0"/>
              <a:t>Children need their parents to be empathetic, loving and nurturing and understand their feelings. </a:t>
            </a:r>
          </a:p>
          <a:p>
            <a:pPr lvl="0"/>
            <a:endParaRPr lang="en-US" sz="1800" dirty="0"/>
          </a:p>
          <a:p>
            <a:pPr marL="342900" lvl="0" indent="-342900">
              <a:buFont typeface="Arial"/>
              <a:buChar char="•"/>
            </a:pPr>
            <a:r>
              <a:rPr lang="en-US" sz="1800" dirty="0"/>
              <a:t>Empathy helps children feel safe and secure. </a:t>
            </a:r>
          </a:p>
          <a:p>
            <a:pPr lvl="0"/>
            <a:endParaRPr lang="en-US" sz="1800" dirty="0"/>
          </a:p>
          <a:p>
            <a:pPr marL="342900" lvl="0" indent="-342900">
              <a:buFont typeface="Arial"/>
              <a:buChar char="•"/>
            </a:pPr>
            <a:r>
              <a:rPr lang="en-US" sz="1800" dirty="0"/>
              <a:t>As it relates to parenting, empathy is the ability to perceive the emotions, needs and desires of a child, and to be able to respond in a nurturing way, keeping the positive welfare of the child at the forefront.</a:t>
            </a:r>
          </a:p>
          <a:p>
            <a:pPr lvl="0"/>
            <a:endParaRPr lang="en-US" sz="1800" dirty="0"/>
          </a:p>
          <a:p>
            <a:pPr marL="342900" lvl="0" indent="-342900">
              <a:buFont typeface="Arial"/>
              <a:buChar char="•"/>
            </a:pPr>
            <a:r>
              <a:rPr lang="en-US" sz="1800" dirty="0"/>
              <a:t>It helps children become sensitive to other people’s needs, and to be able to handle difficult feelings in acceptable ways.</a:t>
            </a:r>
            <a:endParaRPr lang="en-US" sz="1800" dirty="0">
              <a:solidFill>
                <a:srgbClr val="F88600"/>
              </a:solidFill>
            </a:endParaRPr>
          </a:p>
        </p:txBody>
      </p:sp>
    </p:spTree>
    <p:extLst>
      <p:ext uri="{BB962C8B-B14F-4D97-AF65-F5344CB8AC3E}">
        <p14:creationId xmlns:p14="http://schemas.microsoft.com/office/powerpoint/2010/main" val="2461413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533400"/>
            <a:ext cx="8305800" cy="1219200"/>
          </a:xfrm>
        </p:spPr>
        <p:txBody>
          <a:bodyPr/>
          <a:lstStyle/>
          <a:p>
            <a:r>
              <a:rPr lang="en-US" b="1" u="sng" dirty="0"/>
              <a:t>Stages of empathy development</a:t>
            </a:r>
          </a:p>
        </p:txBody>
      </p:sp>
      <p:sp>
        <p:nvSpPr>
          <p:cNvPr id="3" name="TextBox 2"/>
          <p:cNvSpPr txBox="1"/>
          <p:nvPr/>
        </p:nvSpPr>
        <p:spPr>
          <a:xfrm>
            <a:off x="533400" y="1295400"/>
            <a:ext cx="8089900" cy="4524315"/>
          </a:xfrm>
          <a:prstGeom prst="rect">
            <a:avLst/>
          </a:prstGeom>
          <a:noFill/>
        </p:spPr>
        <p:txBody>
          <a:bodyPr wrap="square" rtlCol="0">
            <a:spAutoFit/>
          </a:bodyPr>
          <a:lstStyle/>
          <a:p>
            <a:pPr marL="342900" lvl="0" indent="-342900">
              <a:buFont typeface="Arial" panose="020B0604020202020204" pitchFamily="34" charset="0"/>
              <a:buChar char="•"/>
            </a:pPr>
            <a:r>
              <a:rPr lang="en-US" dirty="0"/>
              <a:t>A 1-year-old child feels distress when another child falls or cries.</a:t>
            </a:r>
          </a:p>
          <a:p>
            <a:pPr marL="342900" lvl="0" indent="-342900">
              <a:buFont typeface="Arial" panose="020B0604020202020204" pitchFamily="34" charset="0"/>
              <a:buChar char="•"/>
            </a:pPr>
            <a:endParaRPr lang="en-US" dirty="0"/>
          </a:p>
          <a:p>
            <a:pPr marL="342900" lvl="0" indent="-342900">
              <a:buFont typeface="Arial" panose="020B0604020202020204" pitchFamily="34" charset="0"/>
              <a:buChar char="•"/>
            </a:pPr>
            <a:r>
              <a:rPr lang="en-US" dirty="0"/>
              <a:t>A 2-year-old child becomes more aware that they are distinct from others and may even try to soothe another child in distress. </a:t>
            </a:r>
          </a:p>
          <a:p>
            <a:pPr marL="342900" lvl="0" indent="-342900">
              <a:buFont typeface="Arial" panose="020B0604020202020204" pitchFamily="34" charset="0"/>
              <a:buChar char="•"/>
            </a:pPr>
            <a:endParaRPr lang="en-US" dirty="0"/>
          </a:p>
          <a:p>
            <a:pPr marL="342900" lvl="0" indent="-342900">
              <a:buFont typeface="Arial" panose="020B0604020202020204" pitchFamily="34" charset="0"/>
              <a:buChar char="•"/>
            </a:pPr>
            <a:r>
              <a:rPr lang="en-US" dirty="0"/>
              <a:t>A 5 to 6-year-old child can understand the feelings of another person. They are learning how to read others' feelings through their actions, gestures, and facial expressions--an essential empathy and social skill.</a:t>
            </a:r>
          </a:p>
          <a:p>
            <a:endParaRPr lang="en-US" dirty="0"/>
          </a:p>
        </p:txBody>
      </p:sp>
      <p:sp>
        <p:nvSpPr>
          <p:cNvPr id="4" name="TextBox 3"/>
          <p:cNvSpPr txBox="1"/>
          <p:nvPr/>
        </p:nvSpPr>
        <p:spPr>
          <a:xfrm>
            <a:off x="654050" y="6016117"/>
            <a:ext cx="7848600" cy="830997"/>
          </a:xfrm>
          <a:prstGeom prst="rect">
            <a:avLst/>
          </a:prstGeom>
          <a:noFill/>
        </p:spPr>
        <p:txBody>
          <a:bodyPr wrap="square" rtlCol="0">
            <a:spAutoFit/>
          </a:bodyPr>
          <a:lstStyle/>
          <a:p>
            <a:r>
              <a:rPr lang="en-US" sz="1600" b="1" dirty="0"/>
              <a:t>Early Childhood today</a:t>
            </a:r>
            <a:r>
              <a:rPr lang="en-US" sz="1600" dirty="0"/>
              <a:t>. </a:t>
            </a:r>
            <a:r>
              <a:rPr lang="en-US" sz="1600" u="sng" dirty="0"/>
              <a:t>Ages &amp; Stages: Empathy </a:t>
            </a:r>
            <a:r>
              <a:rPr lang="en-US" sz="1600" i="1" dirty="0"/>
              <a:t>How to nurture this important gateway to a social and emotional growth</a:t>
            </a:r>
            <a:r>
              <a:rPr lang="en-US" sz="1600" dirty="0"/>
              <a:t>. Susan A. Miller Ed. D, Ellen Booth Church, and Carla Poole. 2016</a:t>
            </a:r>
          </a:p>
        </p:txBody>
      </p:sp>
    </p:spTree>
    <p:extLst>
      <p:ext uri="{BB962C8B-B14F-4D97-AF65-F5344CB8AC3E}">
        <p14:creationId xmlns:p14="http://schemas.microsoft.com/office/powerpoint/2010/main" val="1037457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6737" name="Title 1"/>
          <p:cNvSpPr>
            <a:spLocks noGrp="1"/>
          </p:cNvSpPr>
          <p:nvPr>
            <p:ph type="title"/>
          </p:nvPr>
        </p:nvSpPr>
        <p:spPr>
          <a:xfrm>
            <a:off x="457200" y="609600"/>
            <a:ext cx="8305800" cy="1219200"/>
          </a:xfrm>
        </p:spPr>
        <p:txBody>
          <a:bodyPr/>
          <a:lstStyle/>
          <a:p>
            <a:r>
              <a:rPr lang="en-US" b="1" u="sng" dirty="0">
                <a:latin typeface="Arial" charset="0"/>
                <a:ea typeface="MS PGothic" charset="0"/>
              </a:rPr>
              <a:t>Steps of empathy</a:t>
            </a:r>
          </a:p>
        </p:txBody>
      </p:sp>
      <p:sp>
        <p:nvSpPr>
          <p:cNvPr id="116738" name="Rectangle 2"/>
          <p:cNvSpPr>
            <a:spLocks noChangeArrowheads="1"/>
          </p:cNvSpPr>
          <p:nvPr/>
        </p:nvSpPr>
        <p:spPr bwMode="auto">
          <a:xfrm>
            <a:off x="914400" y="1600200"/>
            <a:ext cx="6886575" cy="29238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dirty="0"/>
          </a:p>
          <a:p>
            <a:r>
              <a:rPr lang="en-US" sz="2000" b="1" dirty="0"/>
              <a:t>Step 1. </a:t>
            </a:r>
            <a:r>
              <a:rPr lang="en-US" sz="2000" dirty="0"/>
              <a:t>Identify the feeling</a:t>
            </a:r>
          </a:p>
          <a:p>
            <a:endParaRPr lang="en-US" sz="2000" dirty="0"/>
          </a:p>
          <a:p>
            <a:r>
              <a:rPr lang="en-US" sz="2000" b="1" dirty="0"/>
              <a:t>Step 2. </a:t>
            </a:r>
            <a:r>
              <a:rPr lang="en-US" sz="2000" dirty="0"/>
              <a:t>Determine the reason</a:t>
            </a:r>
          </a:p>
          <a:p>
            <a:endParaRPr lang="en-US" sz="2000" dirty="0"/>
          </a:p>
          <a:p>
            <a:r>
              <a:rPr lang="en-US" sz="2000" b="1" dirty="0"/>
              <a:t>Step 3. </a:t>
            </a:r>
            <a:r>
              <a:rPr lang="en-US" sz="2000" dirty="0"/>
              <a:t>Validate or honor the feeling</a:t>
            </a:r>
          </a:p>
          <a:p>
            <a:endParaRPr lang="en-US" sz="2000" dirty="0"/>
          </a:p>
          <a:p>
            <a:r>
              <a:rPr lang="en-US" sz="2000" b="1" dirty="0"/>
              <a:t>Step 4. </a:t>
            </a:r>
            <a:r>
              <a:rPr lang="en-US" sz="2000" dirty="0"/>
              <a:t>Help the child with their feelings. Take action and 	find a solution if appropriate.</a:t>
            </a:r>
          </a:p>
        </p:txBody>
      </p:sp>
    </p:spTree>
    <p:extLst>
      <p:ext uri="{BB962C8B-B14F-4D97-AF65-F5344CB8AC3E}">
        <p14:creationId xmlns:p14="http://schemas.microsoft.com/office/powerpoint/2010/main" val="2417847743"/>
      </p:ext>
    </p:extLst>
  </p:cSld>
  <p:clrMapOvr>
    <a:masterClrMapping/>
  </p:clrMapOvr>
</p:sld>
</file>

<file path=ppt/theme/theme1.xml><?xml version="1.0" encoding="utf-8"?>
<a:theme xmlns:a="http://schemas.openxmlformats.org/drawingml/2006/main" name="IRC_PP_pages_white">
  <a:themeElements>
    <a:clrScheme name="IRC PPT Theme">
      <a:dk1>
        <a:sysClr val="windowText" lastClr="000000"/>
      </a:dk1>
      <a:lt1>
        <a:sysClr val="window" lastClr="FFFFFF"/>
      </a:lt1>
      <a:dk2>
        <a:srgbClr val="A5A5A5"/>
      </a:dk2>
      <a:lt2>
        <a:srgbClr val="FDC82F"/>
      </a:lt2>
      <a:accent1>
        <a:srgbClr val="000000"/>
      </a:accent1>
      <a:accent2>
        <a:srgbClr val="FFFFFF"/>
      </a:accent2>
      <a:accent3>
        <a:srgbClr val="9A9A9A"/>
      </a:accent3>
      <a:accent4>
        <a:srgbClr val="FDC82F"/>
      </a:accent4>
      <a:accent5>
        <a:srgbClr val="BF6828"/>
      </a:accent5>
      <a:accent6>
        <a:srgbClr val="FEDC44"/>
      </a:accent6>
      <a:hlink>
        <a:srgbClr val="BF6828"/>
      </a:hlink>
      <a:folHlink>
        <a:srgbClr val="9A9A9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IRC_PP_pages_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RC_PP_pages_whi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RC_PP_pages_whi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RC_PP_pages_whi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RC_PP_pages_whi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RC_PP_pages_whi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RC_PP_pages_whi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RC_PP_pages_whi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RC_PP_pages_whi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RC_PP_pages_whi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RC_PP_pages_whi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RC_PP_pages_whi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RC_PP_cover_1">
  <a:themeElements>
    <a:clrScheme name="">
      <a:dk1>
        <a:srgbClr val="000000"/>
      </a:dk1>
      <a:lt1>
        <a:srgbClr val="FFFFFF"/>
      </a:lt1>
      <a:dk2>
        <a:srgbClr val="000000"/>
      </a:dk2>
      <a:lt2>
        <a:srgbClr val="808080"/>
      </a:lt2>
      <a:accent1>
        <a:srgbClr val="FDC82F"/>
      </a:accent1>
      <a:accent2>
        <a:srgbClr val="FDC82F"/>
      </a:accent2>
      <a:accent3>
        <a:srgbClr val="FFFFFF"/>
      </a:accent3>
      <a:accent4>
        <a:srgbClr val="000000"/>
      </a:accent4>
      <a:accent5>
        <a:srgbClr val="FEE0AD"/>
      </a:accent5>
      <a:accent6>
        <a:srgbClr val="E5B52A"/>
      </a:accent6>
      <a:hlink>
        <a:srgbClr val="BF6800"/>
      </a:hlink>
      <a:folHlink>
        <a:srgbClr val="5565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IRC_PP_cover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RC_PP_cover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RC_PP_cover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RC_PP_cover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RC_PP_cover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RC_PP_cover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RC_PP_cover_1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RC_PP_cover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RC_PP_cover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RC_PP_cover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RC_PP_cover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RC_PP_cover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RescueNet Document" ma:contentTypeID="0x010100D60DBA53A71448E28E10A8C682B5121B00A049B94D1FF5074084994C06BC6F9E0D" ma:contentTypeVersion="16" ma:contentTypeDescription="RescueNet Document Content Type" ma:contentTypeScope="" ma:versionID="9d47bf4c5a5056618787ac15d58122cc">
  <xsd:schema xmlns:xsd="http://www.w3.org/2001/XMLSchema" xmlns:p="http://schemas.microsoft.com/office/2006/metadata/properties" xmlns:ns1="http://schemas.microsoft.com/sharepoint/v3" xmlns:ns2="de7ee7ca-26ca-49cc-9537-4188a29a6e27" targetNamespace="http://schemas.microsoft.com/office/2006/metadata/properties" ma:root="true" ma:fieldsID="daf5dd165056f2c70364a400ff54f67f" ns1:_="" ns2:_="">
    <xsd:import namespace="http://schemas.microsoft.com/sharepoint/v3"/>
    <xsd:import namespace="de7ee7ca-26ca-49cc-9537-4188a29a6e27"/>
    <xsd:element name="properties">
      <xsd:complexType>
        <xsd:sequence>
          <xsd:element name="documentManagement">
            <xsd:complexType>
              <xsd:all>
                <xsd:element ref="ns1:DepartmentLookup" minOccurs="0"/>
                <xsd:element ref="ns1:LanguageLookup" minOccurs="0"/>
                <xsd:element ref="ns1:DocumentTypeLookup" minOccurs="0"/>
                <xsd:element ref="ns1:DocumentDescription" minOccurs="0"/>
                <xsd:element ref="ns1:GeographicCoverageLookup" minOccurs="0"/>
                <xsd:element ref="ns1:Organization" minOccurs="0"/>
                <xsd:element ref="ns2:Date_x0020_Published" minOccurs="0"/>
                <xsd:element ref="ns1:CopyrightInfo" minOccurs="0"/>
                <xsd:element ref="ns1:TopicPageLookup" minOccurs="0"/>
                <xsd:element ref="ns1:WorkspaceLookup" minOccurs="0"/>
                <xsd:element ref="ns1:RescueNetCategory" minOccurs="0"/>
                <xsd:element ref="ns2:Subgroup"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DepartmentLookup" ma:index="2" nillable="true" ma:displayName="Department" ma:list="aa11bf64-ae05-422e-b0f3-81466ecfe759" ma:internalName="DepartmentLookup" ma:readOnly="false" ma:showField="Title" ma:web="de7ee7ca-26ca-49cc-9537-4188a29a6e27">
      <xsd:simpleType>
        <xsd:restriction base="dms:Lookup"/>
      </xsd:simpleType>
    </xsd:element>
    <xsd:element name="LanguageLookup" ma:index="3" nillable="true" ma:displayName="Language" ma:list="a4490e2a-3438-41fb-934a-5ab0460e0543" ma:internalName="LanguageLookup" ma:readOnly="false" ma:showField="Title" ma:web="de7ee7ca-26ca-49cc-9537-4188a29a6e27">
      <xsd:simpleType>
        <xsd:restriction base="dms:Lookup"/>
      </xsd:simpleType>
    </xsd:element>
    <xsd:element name="DocumentTypeLookup" ma:index="4" nillable="true" ma:displayName="Document Type" ma:list="64e50660-2f46-4434-b5fe-4bffddd843e9" ma:internalName="DocumentTypeLookup" ma:showField="Title" ma:web="de7ee7ca-26ca-49cc-9537-4188a29a6e27">
      <xsd:simpleType>
        <xsd:restriction base="dms:Lookup"/>
      </xsd:simpleType>
    </xsd:element>
    <xsd:element name="DocumentDescription" ma:index="5" nillable="true" ma:displayName="Description" ma:default="" ma:internalName="DocumentDescription">
      <xsd:simpleType>
        <xsd:restriction base="dms:Note"/>
      </xsd:simpleType>
    </xsd:element>
    <xsd:element name="GeographicCoverageLookup" ma:index="6" nillable="true" ma:displayName="IRC Location" ma:list="6916aa85-de77-42a9-b916-db40791231f8" ma:internalName="GeographicCoverageLookup" ma:showField="Title" ma:web="de7ee7ca-26ca-49cc-9537-4188a29a6e27">
      <xsd:simpleType>
        <xsd:restriction base="dms:Lookup"/>
      </xsd:simpleType>
    </xsd:element>
    <xsd:element name="Organization" ma:index="7" nillable="true" ma:displayName="Organization" ma:default="" ma:internalName="Organization">
      <xsd:simpleType>
        <xsd:restriction base="dms:Text">
          <xsd:maxLength value="255"/>
        </xsd:restriction>
      </xsd:simpleType>
    </xsd:element>
    <xsd:element name="CopyrightInfo" ma:index="9" nillable="true" ma:displayName="Copyright Info" ma:internalName="CopyrightInfo">
      <xsd:simpleType>
        <xsd:restriction base="dms:Note"/>
      </xsd:simpleType>
    </xsd:element>
    <xsd:element name="TopicPageLookup" ma:index="10" nillable="true" ma:displayName="Topic Page" ma:description="This will make the document appear on the topic page if the topic page is configured." ma:list="4b01fa75-6d00-48b6-a4b2-40889219b784" ma:internalName="TopicPageLookup" ma:showField="Title" ma:web="de7ee7ca-26ca-49cc-9537-4188a29a6e27">
      <xsd:complexType>
        <xsd:complexContent>
          <xsd:extension base="dms:MultiChoiceLookup">
            <xsd:sequence>
              <xsd:element name="Value" type="dms:Lookup" maxOccurs="unbounded" minOccurs="0" nillable="true"/>
            </xsd:sequence>
          </xsd:extension>
        </xsd:complexContent>
      </xsd:complexType>
    </xsd:element>
    <xsd:element name="WorkspaceLookup" ma:index="11" nillable="true" ma:displayName="Workspace" ma:description="This will make the document appear on the workspace if the workspace is configured." ma:list="72b704c0-36a7-4358-aede-7d14f7f1ee85" ma:internalName="WorkspaceLookup" ma:showField="Title" ma:web="de7ee7ca-26ca-49cc-9537-4188a29a6e27">
      <xsd:complexType>
        <xsd:complexContent>
          <xsd:extension base="dms:MultiChoiceLookup">
            <xsd:sequence>
              <xsd:element name="Value" type="dms:Lookup" maxOccurs="unbounded" minOccurs="0" nillable="true"/>
            </xsd:sequence>
          </xsd:extension>
        </xsd:complexContent>
      </xsd:complexType>
    </xsd:element>
    <xsd:element name="RescueNetCategory" ma:index="12" nillable="true" ma:displayName="Group" ma:default="" ma:internalName="RescueNetCategory">
      <xsd:simpleType>
        <xsd:restriction base="dms:Text">
          <xsd:maxLength value="255"/>
        </xsd:restriction>
      </xsd:simpleType>
    </xsd:element>
  </xsd:schema>
  <xsd:schema xmlns:xsd="http://www.w3.org/2001/XMLSchema" xmlns:dms="http://schemas.microsoft.com/office/2006/documentManagement/types" targetNamespace="de7ee7ca-26ca-49cc-9537-4188a29a6e27" elementFormDefault="qualified">
    <xsd:import namespace="http://schemas.microsoft.com/office/2006/documentManagement/types"/>
    <xsd:element name="Date_x0020_Published" ma:index="8" nillable="true" ma:displayName="Date Published" ma:default="" ma:format="DateOnly" ma:internalName="Date_x0020_Published" ma:readOnly="false">
      <xsd:simpleType>
        <xsd:restriction base="dms:DateTime"/>
      </xsd:simpleType>
    </xsd:element>
    <xsd:element name="Subgroup" ma:index="13" nillable="true" ma:displayName="Subgroup" ma:internalName="Subgroup">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7" ma:displayName="Content Type" ma:readOnly="true"/>
        <xsd:element ref="dc:title" minOccurs="0" maxOccurs="1" ma:index="0" ma:displayName="Title"/>
        <xsd:element ref="dc:subject" minOccurs="0" maxOccurs="1"/>
        <xsd:element ref="dc:description" minOccurs="0" maxOccurs="1"/>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6CD9BB-6113-4958-81B4-CF48E4562892}">
  <ds:schemaRefs>
    <ds:schemaRef ds:uri="http://schemas.microsoft.com/office/2006/metadata/longProperties"/>
  </ds:schemaRefs>
</ds:datastoreItem>
</file>

<file path=customXml/itemProps2.xml><?xml version="1.0" encoding="utf-8"?>
<ds:datastoreItem xmlns:ds="http://schemas.openxmlformats.org/officeDocument/2006/customXml" ds:itemID="{5C460845-9F6E-4218-880F-9E226446E5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e7ee7ca-26ca-49cc-9537-4188a29a6e2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814DD3B1-3BEC-4640-B898-0223E717E8A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Macintosh HD:Applications:Microsoft Office 2004:Templates:My Templates:IRC_PP_pages_white.pot</Template>
  <TotalTime>28973</TotalTime>
  <Words>1707</Words>
  <Application>Microsoft Macintosh PowerPoint</Application>
  <PresentationFormat>On-screen Show (4:3)</PresentationFormat>
  <Paragraphs>209</Paragraphs>
  <Slides>22</Slides>
  <Notes>19</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22</vt:i4>
      </vt:variant>
    </vt:vector>
  </HeadingPairs>
  <TitlesOfParts>
    <vt:vector size="33" baseType="lpstr">
      <vt:lpstr>MS PGothic</vt:lpstr>
      <vt:lpstr>ヒラギノ角ゴ Pro W3</vt:lpstr>
      <vt:lpstr>Akzidenz Grotesk BE Super</vt:lpstr>
      <vt:lpstr>AkzidenzGroteskBE-Light</vt:lpstr>
      <vt:lpstr>Arial</vt:lpstr>
      <vt:lpstr>Calibri</vt:lpstr>
      <vt:lpstr>Segoe UI</vt:lpstr>
      <vt:lpstr>Times</vt:lpstr>
      <vt:lpstr>Wingdings</vt:lpstr>
      <vt:lpstr>IRC_PP_pages_white</vt:lpstr>
      <vt:lpstr>IRC_PP_cover_1</vt:lpstr>
      <vt:lpstr> Safe Healing and Learning Spaces Parenting Skills Facilitator Training  (3 curricula combined)  Day 3    </vt:lpstr>
      <vt:lpstr>Day 3 - Agenda </vt:lpstr>
      <vt:lpstr>Review from Day 2  </vt:lpstr>
      <vt:lpstr>How do children communicate? </vt:lpstr>
      <vt:lpstr>Body mapping exercise </vt:lpstr>
      <vt:lpstr>Empathy</vt:lpstr>
      <vt:lpstr>Stages of empathetic development</vt:lpstr>
      <vt:lpstr>Stages of empathy development</vt:lpstr>
      <vt:lpstr>Steps of empathy</vt:lpstr>
      <vt:lpstr>Empathy video</vt:lpstr>
      <vt:lpstr>Role play for skills practice</vt:lpstr>
      <vt:lpstr>Empathy for all children </vt:lpstr>
      <vt:lpstr>What are situations for adolescents that would require adult help, and situations that might just require listening? </vt:lpstr>
      <vt:lpstr>Energizer: Categories </vt:lpstr>
      <vt:lpstr>Group work: Children in crisis</vt:lpstr>
      <vt:lpstr>The impact of crisis on children</vt:lpstr>
      <vt:lpstr>Ignoring symptoms of stress: A vicious cycle</vt:lpstr>
      <vt:lpstr>Talking and listening </vt:lpstr>
      <vt:lpstr>What do children need? </vt:lpstr>
      <vt:lpstr>PowerPoint Presentation</vt:lpstr>
      <vt:lpstr>Debrief </vt:lpstr>
      <vt:lpstr>Thoughts about today’s session</vt:lpstr>
    </vt:vector>
  </TitlesOfParts>
  <Company>The A. J. Heschel School</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Admin</dc:creator>
  <cp:lastModifiedBy>Sandra Maignant</cp:lastModifiedBy>
  <cp:revision>670</cp:revision>
  <cp:lastPrinted>2009-12-29T15:08:35Z</cp:lastPrinted>
  <dcterms:created xsi:type="dcterms:W3CDTF">2009-12-29T15:03:30Z</dcterms:created>
  <dcterms:modified xsi:type="dcterms:W3CDTF">2020-01-24T14:13:40Z</dcterms:modified>
  <cp:category>Templates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1500.00000000000</vt:lpwstr>
  </property>
  <property fmtid="{D5CDD505-2E9C-101B-9397-08002B2CF9AE}" pid="3" name="Topic Page">
    <vt:lpwstr>Publication Templates</vt:lpwstr>
  </property>
  <property fmtid="{D5CDD505-2E9C-101B-9397-08002B2CF9AE}" pid="4" name="RescueNet Topic Page">
    <vt:lpwstr>91</vt:lpwstr>
  </property>
  <property fmtid="{D5CDD505-2E9C-101B-9397-08002B2CF9AE}" pid="5" name="DocumentTypeLookup">
    <vt:lpwstr>6</vt:lpwstr>
  </property>
  <property fmtid="{D5CDD505-2E9C-101B-9397-08002B2CF9AE}" pid="6" name="GeographicCoverageLookup">
    <vt:lpwstr>254</vt:lpwstr>
  </property>
  <property fmtid="{D5CDD505-2E9C-101B-9397-08002B2CF9AE}" pid="7" name="TopicPageLookup">
    <vt:lpwstr>436;#Administration.Information Technology.Helpdesk.Software Help.Microsoft PowerPoint;#501;#Administration.External Relations.Branding &amp; Templates</vt:lpwstr>
  </property>
  <property fmtid="{D5CDD505-2E9C-101B-9397-08002B2CF9AE}" pid="8" name="WorkspaceLookup">
    <vt:lpwstr/>
  </property>
  <property fmtid="{D5CDD505-2E9C-101B-9397-08002B2CF9AE}" pid="9" name="RescueNetCategory">
    <vt:lpwstr>Templates</vt:lpwstr>
  </property>
  <property fmtid="{D5CDD505-2E9C-101B-9397-08002B2CF9AE}" pid="10" name="LanguageLookup">
    <vt:lpwstr>9</vt:lpwstr>
  </property>
  <property fmtid="{D5CDD505-2E9C-101B-9397-08002B2CF9AE}" pid="11" name="DocumentDescription">
    <vt:lpwstr>PowerPoint template, including IRC graphics and suggestions for page formats.</vt:lpwstr>
  </property>
  <property fmtid="{D5CDD505-2E9C-101B-9397-08002B2CF9AE}" pid="12" name="CopyrightInfo">
    <vt:lpwstr/>
  </property>
  <property fmtid="{D5CDD505-2E9C-101B-9397-08002B2CF9AE}" pid="13" name="DepartmentLookup">
    <vt:lpwstr>18</vt:lpwstr>
  </property>
  <property fmtid="{D5CDD505-2E9C-101B-9397-08002B2CF9AE}" pid="14" name="ContentType">
    <vt:lpwstr>RescueNet Document</vt:lpwstr>
  </property>
  <property fmtid="{D5CDD505-2E9C-101B-9397-08002B2CF9AE}" pid="15" name="Subgroup">
    <vt:lpwstr/>
  </property>
  <property fmtid="{D5CDD505-2E9C-101B-9397-08002B2CF9AE}" pid="16" name="Organization">
    <vt:lpwstr/>
  </property>
  <property fmtid="{D5CDD505-2E9C-101B-9397-08002B2CF9AE}" pid="17" name="Date Published">
    <vt:lpwstr>1999-11-29T20:00:00Z</vt:lpwstr>
  </property>
</Properties>
</file>